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67" r:id="rId2"/>
    <p:sldId id="269" r:id="rId3"/>
    <p:sldId id="268" r:id="rId4"/>
    <p:sldId id="264" r:id="rId5"/>
    <p:sldId id="266" r:id="rId6"/>
    <p:sldId id="265" r:id="rId7"/>
    <p:sldId id="256" r:id="rId8"/>
    <p:sldId id="260"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3C66423-306F-4788-86F8-30A1B5D1529C}" type="datetimeFigureOut">
              <a:rPr lang="en-US" smtClean="0"/>
              <a:t>24/05/2021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4063424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C66423-306F-4788-86F8-30A1B5D1529C}" type="datetimeFigureOut">
              <a:rPr lang="en-US" smtClean="0"/>
              <a:t>24/05/2021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3745204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C66423-306F-4788-86F8-30A1B5D1529C}" type="datetimeFigureOut">
              <a:rPr lang="en-US" smtClean="0"/>
              <a:t>24/05/2021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197736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C66423-306F-4788-86F8-30A1B5D1529C}" type="datetimeFigureOut">
              <a:rPr lang="en-US" smtClean="0"/>
              <a:t>24/05/2021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3963452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C66423-306F-4788-86F8-30A1B5D1529C}" type="datetimeFigureOut">
              <a:rPr lang="en-US" smtClean="0"/>
              <a:t>24/05/2021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1298823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C66423-306F-4788-86F8-30A1B5D1529C}" type="datetimeFigureOut">
              <a:rPr lang="en-US" smtClean="0"/>
              <a:t>24/05/2021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3395096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C66423-306F-4788-86F8-30A1B5D1529C}" type="datetimeFigureOut">
              <a:rPr lang="en-US" smtClean="0"/>
              <a:t>24/05/2021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3426787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C66423-306F-4788-86F8-30A1B5D1529C}" type="datetimeFigureOut">
              <a:rPr lang="en-US" smtClean="0"/>
              <a:t>24/05/2021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3382621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66423-306F-4788-86F8-30A1B5D1529C}" type="datetimeFigureOut">
              <a:rPr lang="en-US" smtClean="0"/>
              <a:t>24/05/2021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2809709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C66423-306F-4788-86F8-30A1B5D1529C}" type="datetimeFigureOut">
              <a:rPr lang="en-US" smtClean="0"/>
              <a:t>24/05/2021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4030422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C66423-306F-4788-86F8-30A1B5D1529C}" type="datetimeFigureOut">
              <a:rPr lang="en-US" smtClean="0"/>
              <a:t>24/05/2021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148094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C66423-306F-4788-86F8-30A1B5D1529C}" type="datetimeFigureOut">
              <a:rPr lang="en-US" smtClean="0"/>
              <a:t>24/05/2021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783B-9555-4B52-9296-561060E89348}" type="slidenum">
              <a:rPr lang="en-US" smtClean="0"/>
              <a:t>‹#›</a:t>
            </a:fld>
            <a:endParaRPr lang="en-US" dirty="0"/>
          </a:p>
        </p:txBody>
      </p:sp>
    </p:spTree>
    <p:extLst>
      <p:ext uri="{BB962C8B-B14F-4D97-AF65-F5344CB8AC3E}">
        <p14:creationId xmlns:p14="http://schemas.microsoft.com/office/powerpoint/2010/main" val="206941043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46166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4169522288"/>
              </p:ext>
            </p:extLst>
          </p:nvPr>
        </p:nvGraphicFramePr>
        <p:xfrm>
          <a:off x="233267" y="592372"/>
          <a:ext cx="11663264" cy="5680348"/>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يناير 2021</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فبراير 2021</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مارس 2021</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ابريل 2021</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مايو 2021</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يونيو 2021</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يوليو 2021</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أغسطس 2021</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سبتمبر 2021</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أكتوبر 2021</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نوفمبر 2021</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ديسمبر 2021</a:t>
                      </a:r>
                      <a:endParaRPr lang="ar-AE" sz="1000"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2,123,437</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2,115,589</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2,115,353</a:t>
                      </a:r>
                    </a:p>
                  </a:txBody>
                  <a:tcPr marL="0" marR="0" marT="0" marB="0" anchor="ctr"/>
                </a:tc>
                <a:tc>
                  <a:txBody>
                    <a:bodyPr/>
                    <a:lstStyle/>
                    <a:p>
                      <a:endParaRPr lang="en-US"/>
                    </a:p>
                  </a:txBody>
                  <a:tcPr marL="0" marR="0" marT="0" marB="0"/>
                </a:tc>
                <a:tc>
                  <a:txBody>
                    <a:bodyPr/>
                    <a:lstStyle/>
                    <a:p>
                      <a:pPr algn="ctr" fontAlgn="ctr"/>
                      <a:endParaRPr lang="en-US" sz="1000" kern="1200" dirty="0">
                        <a:solidFill>
                          <a:schemeClr val="tx1"/>
                        </a:solidFill>
                        <a:effectLst/>
                        <a:latin typeface="+mn-lt"/>
                        <a:ea typeface="+mn-ea"/>
                        <a:cs typeface="+mn-cs"/>
                      </a:endParaRPr>
                    </a:p>
                  </a:txBody>
                  <a:tcPr marL="9525" marR="9525" marT="9525" marB="0" anchor="ctr"/>
                </a:tc>
                <a:tc>
                  <a:txBody>
                    <a:bodyPr/>
                    <a:lstStyle/>
                    <a:p>
                      <a:pPr algn="ctr" fontAlgn="ctr"/>
                      <a:endParaRPr lang="en-US" sz="1000" kern="1200" dirty="0">
                        <a:solidFill>
                          <a:schemeClr val="tx1"/>
                        </a:solidFill>
                        <a:effectLst/>
                        <a:latin typeface="+mn-lt"/>
                        <a:ea typeface="+mn-ea"/>
                        <a:cs typeface="+mn-cs"/>
                      </a:endParaRPr>
                    </a:p>
                  </a:txBody>
                  <a:tcPr marL="9525" marR="9525" marT="9525" marB="0" anchor="ctr"/>
                </a:tc>
                <a:tc>
                  <a:txBody>
                    <a:bodyPr/>
                    <a:lstStyle/>
                    <a:p>
                      <a:pPr algn="ctr" fontAlgn="ctr"/>
                      <a:endParaRPr lang="en-US" sz="1000" kern="1200" dirty="0">
                        <a:solidFill>
                          <a:schemeClr val="tx1"/>
                        </a:solidFill>
                        <a:effectLst/>
                        <a:latin typeface="+mn-lt"/>
                        <a:ea typeface="+mn-ea"/>
                        <a:cs typeface="+mn-cs"/>
                      </a:endParaRPr>
                    </a:p>
                  </a:txBody>
                  <a:tcPr marL="9525" marR="9525" marT="9525" marB="0" anchor="ctr"/>
                </a:tc>
                <a:tc>
                  <a:txBody>
                    <a:bodyPr/>
                    <a:lstStyle/>
                    <a:p>
                      <a:pPr algn="ctr" fontAlgn="ctr"/>
                      <a:endParaRPr lang="en-US" sz="1000" kern="1200" dirty="0">
                        <a:solidFill>
                          <a:schemeClr val="tx1"/>
                        </a:solidFill>
                        <a:effectLst/>
                        <a:latin typeface="+mn-lt"/>
                        <a:ea typeface="+mn-ea"/>
                        <a:cs typeface="+mn-cs"/>
                      </a:endParaRPr>
                    </a:p>
                  </a:txBody>
                  <a:tcPr marL="9525" marR="9525" marT="9525"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23.5</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23.4</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23.4</a:t>
                      </a:r>
                    </a:p>
                  </a:txBody>
                  <a:tcPr marL="0" marR="0" marT="0" marB="0" anchor="ctr"/>
                </a:tc>
                <a:tc>
                  <a:txBody>
                    <a:bodyPr/>
                    <a:lstStyle/>
                    <a:p>
                      <a:endParaRPr lang="en-US" dirty="0"/>
                    </a:p>
                  </a:txBody>
                  <a:tcPr marL="0" marR="0" marT="0" marB="0"/>
                </a:tc>
                <a:tc>
                  <a:txBody>
                    <a:bodyPr/>
                    <a:lstStyle/>
                    <a:p>
                      <a:pPr algn="ctr" fontAlgn="ctr"/>
                      <a:endParaRPr lang="en-US" sz="1000" kern="1200" dirty="0">
                        <a:solidFill>
                          <a:schemeClr val="tx1"/>
                        </a:solidFill>
                        <a:effectLst/>
                        <a:latin typeface="+mn-lt"/>
                        <a:ea typeface="+mn-ea"/>
                        <a:cs typeface="+mn-cs"/>
                      </a:endParaRPr>
                    </a:p>
                  </a:txBody>
                  <a:tcPr marL="9525" marR="9525" marT="9525" marB="0" anchor="ctr"/>
                </a:tc>
                <a:tc>
                  <a:txBody>
                    <a:bodyPr/>
                    <a:lstStyle/>
                    <a:p>
                      <a:pPr algn="ctr" fontAlgn="ctr"/>
                      <a:endParaRPr lang="en-US" sz="1000" kern="1200" dirty="0">
                        <a:solidFill>
                          <a:schemeClr val="tx1"/>
                        </a:solidFill>
                        <a:effectLst/>
                        <a:latin typeface="+mn-lt"/>
                        <a:ea typeface="+mn-ea"/>
                        <a:cs typeface="+mn-cs"/>
                      </a:endParaRPr>
                    </a:p>
                  </a:txBody>
                  <a:tcPr marL="9525" marR="9525" marT="9525" marB="0" anchor="ctr"/>
                </a:tc>
                <a:tc>
                  <a:txBody>
                    <a:bodyPr/>
                    <a:lstStyle/>
                    <a:p>
                      <a:pPr algn="ctr" fontAlgn="ctr"/>
                      <a:endParaRPr lang="en-US" sz="1000" kern="1200" dirty="0">
                        <a:solidFill>
                          <a:schemeClr val="tx1"/>
                        </a:solidFill>
                        <a:effectLst/>
                        <a:latin typeface="+mn-lt"/>
                        <a:ea typeface="+mn-ea"/>
                        <a:cs typeface="+mn-cs"/>
                      </a:endParaRPr>
                    </a:p>
                  </a:txBody>
                  <a:tcPr marL="9525" marR="9525" marT="9525" marB="0" anchor="ctr"/>
                </a:tc>
                <a:tc>
                  <a:txBody>
                    <a:bodyPr/>
                    <a:lstStyle/>
                    <a:p>
                      <a:pPr algn="ctr" fontAlgn="ctr"/>
                      <a:endParaRPr lang="en-US"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spcBef>
                          <a:spcPts val="0"/>
                        </a:spcBef>
                        <a:spcAft>
                          <a:spcPts val="0"/>
                        </a:spcAft>
                      </a:pPr>
                      <a:r>
                        <a:rPr lang="ar-SA" sz="1000" b="1" kern="1200" dirty="0">
                          <a:solidFill>
                            <a:schemeClr val="bg1"/>
                          </a:solidFill>
                          <a:effectLst/>
                          <a:latin typeface="+mn-lt"/>
                          <a:ea typeface="+mn-ea"/>
                          <a:cs typeface="+mn-cs"/>
                        </a:rPr>
                        <a:t>يناير </a:t>
                      </a:r>
                      <a:r>
                        <a:rPr lang="en-US" sz="1000" b="1" kern="1200" dirty="0">
                          <a:solidFill>
                            <a:schemeClr val="bg1"/>
                          </a:solidFill>
                          <a:effectLst/>
                          <a:latin typeface="+mn-lt"/>
                          <a:ea typeface="+mn-ea"/>
                          <a:cs typeface="+mn-cs"/>
                        </a:rPr>
                        <a:t>2021</a:t>
                      </a: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SA" sz="1000" b="1" kern="1200" dirty="0">
                          <a:solidFill>
                            <a:schemeClr val="bg1"/>
                          </a:solidFill>
                          <a:effectLst/>
                          <a:latin typeface="+mn-lt"/>
                          <a:ea typeface="+mn-ea"/>
                          <a:cs typeface="+mn-cs"/>
                        </a:rPr>
                        <a:t>فبراير </a:t>
                      </a:r>
                      <a:r>
                        <a:rPr lang="en-US" sz="1000" b="1" kern="1200" dirty="0">
                          <a:solidFill>
                            <a:schemeClr val="bg1"/>
                          </a:solidFill>
                          <a:effectLst/>
                          <a:latin typeface="+mn-lt"/>
                          <a:ea typeface="+mn-ea"/>
                          <a:cs typeface="+mn-cs"/>
                        </a:rPr>
                        <a:t>2021</a:t>
                      </a:r>
                    </a:p>
                  </a:txBody>
                  <a:tcPr marL="60960" marR="60960" marT="8255"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مارس 2021</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أبريل 2021</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مايو 2021</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a:solidFill>
                            <a:schemeClr val="bg1"/>
                          </a:solidFill>
                          <a:effectLst/>
                          <a:latin typeface="+mn-lt"/>
                          <a:ea typeface="+mn-ea"/>
                          <a:cs typeface="+mn-cs"/>
                        </a:rPr>
                        <a:t>2021</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1" eaLnBrk="1" fontAlgn="ctr" latinLnBrk="0" hangingPunct="1">
                        <a:spcBef>
                          <a:spcPts val="0"/>
                        </a:spcBef>
                        <a:spcAft>
                          <a:spcPts val="0"/>
                        </a:spcAft>
                      </a:pPr>
                      <a:r>
                        <a:rPr lang="ar-AE" sz="1000" b="1" kern="1200" dirty="0">
                          <a:solidFill>
                            <a:schemeClr val="bg1"/>
                          </a:solidFill>
                          <a:effectLst/>
                          <a:latin typeface="+mn-lt"/>
                          <a:ea typeface="+mn-ea"/>
                          <a:cs typeface="+mn-cs"/>
                        </a:rPr>
                        <a:t>يوليو 2021</a:t>
                      </a: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AE" sz="1000" b="1" kern="1200" dirty="0">
                          <a:solidFill>
                            <a:schemeClr val="bg1"/>
                          </a:solidFill>
                          <a:effectLst/>
                          <a:latin typeface="+mn-lt"/>
                          <a:ea typeface="+mn-ea"/>
                          <a:cs typeface="+mn-cs"/>
                        </a:rPr>
                        <a:t>أغسطس 2021</a:t>
                      </a: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a:solidFill>
                            <a:schemeClr val="bg1"/>
                          </a:solidFill>
                          <a:effectLst/>
                          <a:latin typeface="+mn-lt"/>
                          <a:ea typeface="+mn-ea"/>
                          <a:cs typeface="+mn-cs"/>
                        </a:rPr>
                        <a:t>2021</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a:solidFill>
                            <a:schemeClr val="bg1"/>
                          </a:solidFill>
                          <a:effectLst/>
                          <a:latin typeface="+mn-lt"/>
                          <a:ea typeface="+mn-ea"/>
                          <a:cs typeface="+mn-cs"/>
                        </a:rPr>
                        <a:t>2021</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a:solidFill>
                            <a:schemeClr val="bg1"/>
                          </a:solidFill>
                          <a:effectLst/>
                          <a:latin typeface="+mn-lt"/>
                          <a:ea typeface="+mn-ea"/>
                          <a:cs typeface="+mn-cs"/>
                        </a:rPr>
                        <a:t>2021</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2021</a:t>
                      </a:r>
                    </a:p>
                  </a:txBody>
                  <a:tcPr marL="9525" marR="9525" marT="9525"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16,935,011</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16,999,889</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17,075,188</a:t>
                      </a: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187.2</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187.8</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188.5</a:t>
                      </a: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endParaRPr lang="en-US" sz="1000" b="0" i="0" u="none" strike="noStrike" kern="1200">
                        <a:solidFill>
                          <a:srgbClr val="000000"/>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3,664,604</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3,707,464</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3,735,880</a:t>
                      </a: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13,270,407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13,292,425</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13,339,308</a:t>
                      </a: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endParaRPr lang="en-US" sz="1000" b="0" i="0" u="none" strike="noStrike" kern="1200">
                        <a:solidFill>
                          <a:srgbClr val="000000"/>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a:solidFill>
                            <a:schemeClr val="bg1"/>
                          </a:solidFill>
                          <a:effectLst/>
                        </a:rPr>
                        <a:t>إحصائيات الانترنت (3) </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spcBef>
                          <a:spcPts val="0"/>
                        </a:spcBef>
                        <a:spcAft>
                          <a:spcPts val="0"/>
                        </a:spcAft>
                      </a:pPr>
                      <a:r>
                        <a:rPr lang="ar-SA" sz="1000" b="1" kern="1200" dirty="0">
                          <a:solidFill>
                            <a:schemeClr val="bg1"/>
                          </a:solidFill>
                          <a:effectLst/>
                          <a:latin typeface="+mn-lt"/>
                          <a:ea typeface="+mn-ea"/>
                          <a:cs typeface="+mn-cs"/>
                        </a:rPr>
                        <a:t>يناير </a:t>
                      </a:r>
                      <a:r>
                        <a:rPr lang="en-US" sz="1000" b="1" kern="1200" dirty="0">
                          <a:solidFill>
                            <a:schemeClr val="bg1"/>
                          </a:solidFill>
                          <a:effectLst/>
                          <a:latin typeface="+mn-lt"/>
                          <a:ea typeface="+mn-ea"/>
                          <a:cs typeface="+mn-cs"/>
                        </a:rPr>
                        <a:t>2021</a:t>
                      </a: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SA" sz="1000" b="1" kern="1200" dirty="0">
                          <a:solidFill>
                            <a:schemeClr val="bg1"/>
                          </a:solidFill>
                          <a:effectLst/>
                          <a:latin typeface="+mn-lt"/>
                          <a:ea typeface="+mn-ea"/>
                          <a:cs typeface="+mn-cs"/>
                        </a:rPr>
                        <a:t>فبراير </a:t>
                      </a:r>
                      <a:r>
                        <a:rPr lang="en-US" sz="1000" b="1" kern="1200" dirty="0">
                          <a:solidFill>
                            <a:schemeClr val="bg1"/>
                          </a:solidFill>
                          <a:effectLst/>
                          <a:latin typeface="+mn-lt"/>
                          <a:ea typeface="+mn-ea"/>
                          <a:cs typeface="+mn-cs"/>
                        </a:rPr>
                        <a:t>2021</a:t>
                      </a:r>
                    </a:p>
                  </a:txBody>
                  <a:tcPr marL="60960" marR="60960" marT="825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مارس 2021</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أبريل 2021</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مايو 2021</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a:solidFill>
                            <a:schemeClr val="bg1"/>
                          </a:solidFill>
                          <a:effectLst/>
                          <a:latin typeface="+mn-lt"/>
                          <a:ea typeface="+mn-ea"/>
                          <a:cs typeface="+mn-cs"/>
                        </a:rPr>
                        <a:t>2021</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يوليو 2021</a:t>
                      </a: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أغسطس 2021</a:t>
                      </a: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a:solidFill>
                            <a:schemeClr val="bg1"/>
                          </a:solidFill>
                          <a:effectLst/>
                          <a:latin typeface="+mn-lt"/>
                          <a:ea typeface="+mn-ea"/>
                          <a:cs typeface="+mn-cs"/>
                        </a:rPr>
                        <a:t>2021</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a:solidFill>
                            <a:schemeClr val="bg1"/>
                          </a:solidFill>
                          <a:effectLst/>
                          <a:latin typeface="+mn-lt"/>
                          <a:ea typeface="+mn-ea"/>
                          <a:cs typeface="+mn-cs"/>
                        </a:rPr>
                        <a:t>2021</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a:solidFill>
                            <a:schemeClr val="bg1"/>
                          </a:solidFill>
                          <a:effectLst/>
                          <a:latin typeface="+mn-lt"/>
                          <a:ea typeface="+mn-ea"/>
                          <a:cs typeface="+mn-cs"/>
                        </a:rPr>
                        <a:t>2021</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2021</a:t>
                      </a:r>
                    </a:p>
                  </a:txBody>
                  <a:tcPr marL="9525" marR="9525" marT="9525" marB="0" anchor="ctr">
                    <a:solidFill>
                      <a:schemeClr val="accent2"/>
                    </a:solidFill>
                  </a:tcPr>
                </a:tc>
                <a:extLst>
                  <a:ext uri="{0D108BD9-81ED-4DB2-BD59-A6C34878D82A}">
                    <a16:rowId xmlns:a16="http://schemas.microsoft.com/office/drawing/2014/main" val="10008"/>
                  </a:ext>
                </a:extLst>
              </a:tr>
              <a:tr h="433772">
                <a:tc>
                  <a:txBody>
                    <a:bodyPr/>
                    <a:lstStyle/>
                    <a:p>
                      <a:pPr marL="0" marR="0" algn="ctr" rtl="1">
                        <a:spcBef>
                          <a:spcPts val="0"/>
                        </a:spcBef>
                        <a:spcAft>
                          <a:spcPts val="0"/>
                        </a:spcAft>
                      </a:pPr>
                      <a:r>
                        <a:rPr lang="ar-SA" sz="1000" i="0" dirty="0">
                          <a:effectLst/>
                          <a:latin typeface="Times New Roman" panose="02020603050405020304" pitchFamily="18" charset="0"/>
                          <a:ea typeface="Times New Roman" panose="02020603050405020304" pitchFamily="18" charset="0"/>
                          <a:cs typeface="Al-Mohanad"/>
                        </a:rPr>
                        <a:t>مشتركي الانترنت</a:t>
                      </a:r>
                      <a:endParaRPr lang="en-US" sz="1200" i="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3,248,717</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3,259,554</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3,269,359</a:t>
                      </a: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68580" marR="68580" marT="9525" marB="0" anchor="ctr"/>
                </a:tc>
                <a:tc>
                  <a:txBody>
                    <a:bodyPr/>
                    <a:lstStyle/>
                    <a:p>
                      <a:pPr marL="0" marR="0" algn="ctr" defTabSz="914400" rtl="0" eaLnBrk="1" fontAlgn="ctr" latinLnBrk="0" hangingPunct="1">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11"/>
                  </a:ext>
                </a:extLst>
              </a:tr>
              <a:tr h="433772">
                <a:tc>
                  <a:txBody>
                    <a:bodyPr/>
                    <a:lstStyle/>
                    <a:p>
                      <a:pPr marL="0" marR="0" algn="ctr" rtl="1">
                        <a:spcBef>
                          <a:spcPts val="0"/>
                        </a:spcBef>
                        <a:spcAft>
                          <a:spcPts val="0"/>
                        </a:spcAft>
                      </a:pPr>
                      <a:r>
                        <a:rPr lang="ar-SA" sz="1000" i="0" dirty="0">
                          <a:effectLst/>
                          <a:latin typeface="Times New Roman" panose="02020603050405020304" pitchFamily="18" charset="0"/>
                          <a:ea typeface="Times New Roman" panose="02020603050405020304" pitchFamily="18" charset="0"/>
                          <a:cs typeface="Al-Mohanad"/>
                        </a:rPr>
                        <a:t>مشتركي الانترنت عبر  الخط الهاتفي </a:t>
                      </a:r>
                      <a:r>
                        <a:rPr lang="ar-SA" sz="1000" i="0" baseline="30000" dirty="0">
                          <a:effectLst/>
                          <a:latin typeface="Times New Roman" panose="02020603050405020304" pitchFamily="18" charset="0"/>
                          <a:ea typeface="Times New Roman" panose="02020603050405020304" pitchFamily="18" charset="0"/>
                          <a:cs typeface="Al-Mohanad"/>
                        </a:rPr>
                        <a:t>(3)</a:t>
                      </a:r>
                      <a:r>
                        <a:rPr lang="ar-SA" sz="1000" i="0" dirty="0">
                          <a:effectLst/>
                          <a:latin typeface="Times New Roman" panose="02020603050405020304" pitchFamily="18" charset="0"/>
                          <a:ea typeface="Times New Roman" panose="02020603050405020304" pitchFamily="18" charset="0"/>
                          <a:cs typeface="Al-Mohanad"/>
                        </a:rPr>
                        <a:t>  </a:t>
                      </a:r>
                      <a:endParaRPr lang="en-US" sz="1200" i="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68580" marR="68580" marT="9525" marB="0" anchor="ctr"/>
                </a:tc>
                <a:tc>
                  <a:txBody>
                    <a:bodyPr/>
                    <a:lstStyle/>
                    <a:p>
                      <a:pPr marL="0" marR="0" algn="ctr" defTabSz="914400" rtl="0" eaLnBrk="1" fontAlgn="ctr" latinLnBrk="0" hangingPunct="1">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12"/>
                  </a:ext>
                </a:extLst>
              </a:tr>
              <a:tr h="433772">
                <a:tc>
                  <a:txBody>
                    <a:bodyPr/>
                    <a:lstStyle/>
                    <a:p>
                      <a:pPr marL="0" marR="0" algn="ctr" rtl="1">
                        <a:spcBef>
                          <a:spcPts val="0"/>
                        </a:spcBef>
                        <a:spcAft>
                          <a:spcPts val="0"/>
                        </a:spcAft>
                      </a:pPr>
                      <a:r>
                        <a:rPr lang="ar-SA" sz="1000" i="0">
                          <a:effectLst/>
                          <a:latin typeface="Times New Roman" panose="02020603050405020304" pitchFamily="18" charset="0"/>
                          <a:ea typeface="Times New Roman" panose="02020603050405020304" pitchFamily="18" charset="0"/>
                          <a:cs typeface="Al-Mohanad"/>
                        </a:rPr>
                        <a:t>مشتركي النطاق العريض</a:t>
                      </a:r>
                      <a:endParaRPr lang="en-US" sz="1200" i="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3,248,717</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3,259,554</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3,269,359</a:t>
                      </a: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68580" marR="68580" marT="9525" marB="0" anchor="ctr"/>
                </a:tc>
                <a:tc>
                  <a:txBody>
                    <a:bodyPr/>
                    <a:lstStyle/>
                    <a:p>
                      <a:pPr marL="0" marR="0" algn="ctr" defTabSz="914400" rtl="0" eaLnBrk="1" fontAlgn="ctr"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13"/>
                  </a:ext>
                </a:extLst>
              </a:tr>
              <a:tr h="433772">
                <a:tc>
                  <a:txBody>
                    <a:bodyPr/>
                    <a:lstStyle/>
                    <a:p>
                      <a:pPr marL="0" marR="0" algn="ctr" rtl="1">
                        <a:spcBef>
                          <a:spcPts val="0"/>
                        </a:spcBef>
                        <a:spcAft>
                          <a:spcPts val="0"/>
                        </a:spcAft>
                      </a:pPr>
                      <a:r>
                        <a:rPr lang="ar-AE" sz="1000" i="0" dirty="0">
                          <a:effectLst/>
                          <a:latin typeface="Times New Roman" panose="02020603050405020304" pitchFamily="18" charset="0"/>
                          <a:ea typeface="Times New Roman" panose="02020603050405020304" pitchFamily="18" charset="0"/>
                          <a:cs typeface="Al-Mohanad"/>
                        </a:rPr>
                        <a:t>مشتركي </a:t>
                      </a:r>
                      <a:r>
                        <a:rPr lang="ar-SA" sz="1000" i="0" dirty="0">
                          <a:effectLst/>
                          <a:latin typeface="Times New Roman" panose="02020603050405020304" pitchFamily="18" charset="0"/>
                          <a:ea typeface="Times New Roman" panose="02020603050405020304" pitchFamily="18" charset="0"/>
                          <a:cs typeface="Al-Mohanad"/>
                        </a:rPr>
                        <a:t>انترنت النطاق العريض لكل 100 نسمة</a:t>
                      </a:r>
                      <a:endParaRPr lang="en-US" sz="1200" i="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35.9</a:t>
                      </a:r>
                    </a:p>
                  </a:txBody>
                  <a:tcPr marL="68580" marR="6858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36.0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36.1 </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68580" marR="68580" marT="9525" marB="0" anchor="ctr"/>
                </a:tc>
                <a:tc>
                  <a:txBody>
                    <a:bodyPr/>
                    <a:lstStyle/>
                    <a:p>
                      <a:pPr marL="0" marR="0" algn="ctr" defTabSz="914400" rtl="0" eaLnBrk="1" fontAlgn="ctr" latinLnBrk="0" hangingPunct="1">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endParaRPr lang="en-US" sz="1000" b="0" i="0" u="none" strike="noStrike" kern="1200" dirty="0">
                        <a:solidFill>
                          <a:srgbClr val="000000"/>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14"/>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202</a:t>
            </a:r>
            <a:r>
              <a:rPr lang="en-US" sz="2400" b="1" cap="none" spc="0" dirty="0">
                <a:ln w="22225">
                  <a:solidFill>
                    <a:schemeClr val="accent2"/>
                  </a:solidFill>
                  <a:prstDash val="solid"/>
                </a:ln>
                <a:solidFill>
                  <a:schemeClr val="accent2">
                    <a:lumMod val="40000"/>
                    <a:lumOff val="60000"/>
                  </a:schemeClr>
                </a:solidFill>
                <a:effectLst/>
              </a:rPr>
              <a:t>1</a:t>
            </a:r>
            <a:endParaRPr lang="en-US" sz="2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151328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1758081762"/>
              </p:ext>
            </p:extLst>
          </p:nvPr>
        </p:nvGraphicFramePr>
        <p:xfrm>
          <a:off x="233267" y="666513"/>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68553">
                  <a:extLst>
                    <a:ext uri="{9D8B030D-6E8A-4147-A177-3AD203B41FA5}">
                      <a16:colId xmlns:a16="http://schemas.microsoft.com/office/drawing/2014/main" val="20001"/>
                    </a:ext>
                  </a:extLst>
                </a:gridCol>
                <a:gridCol w="739164">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ar-SA" sz="1000" dirty="0">
                          <a:effectLst/>
                        </a:rPr>
                        <a:t>يناير 201</a:t>
                      </a:r>
                      <a:r>
                        <a:rPr lang="ar-AE" sz="1000" dirty="0">
                          <a:effectLst/>
                        </a:rPr>
                        <a:t>2</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فبراير 2012</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مارس 2012</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أبريل 2012</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مايو 2012</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يونيو 2012</a:t>
                      </a:r>
                      <a:r>
                        <a:rPr lang="en-US" sz="1000" dirty="0">
                          <a:effectLst/>
                        </a:rPr>
                        <a:t> </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يوليو 2012</a:t>
                      </a:r>
                      <a:r>
                        <a:rPr lang="en-US" sz="1000" dirty="0">
                          <a:effectLst/>
                        </a:rPr>
                        <a:t> </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أغسطس 2012</a:t>
                      </a:r>
                      <a:r>
                        <a:rPr lang="en-US" sz="1000" dirty="0">
                          <a:effectLst/>
                        </a:rPr>
                        <a:t> </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سبتمبر 2012</a:t>
                      </a:r>
                      <a:r>
                        <a:rPr lang="en-US" sz="1000" dirty="0">
                          <a:effectLst/>
                        </a:rPr>
                        <a:t> </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أكتوبر 2012</a:t>
                      </a:r>
                      <a:r>
                        <a:rPr lang="en-US" sz="1000" dirty="0">
                          <a:effectLst/>
                        </a:rPr>
                        <a:t> </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نوفمبر 2012</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ديسمبر 2012</a:t>
                      </a:r>
                      <a:endParaRPr lang="en-US" sz="1000" dirty="0">
                        <a:effectLst/>
                        <a:latin typeface="+mn-lt"/>
                        <a:ea typeface="Calibri" panose="020F0502020204030204" pitchFamily="34" charset="0"/>
                        <a:cs typeface="+mn-cs"/>
                      </a:endParaRPr>
                    </a:p>
                  </a:txBody>
                  <a:tcPr marL="66675" marR="66675" marT="47625" marB="47625"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900" b="0" i="0" u="none" strike="noStrike" dirty="0">
                          <a:solidFill>
                            <a:srgbClr val="000000"/>
                          </a:solidFill>
                          <a:effectLst/>
                          <a:latin typeface="+mn-lt"/>
                        </a:rPr>
                        <a:t>1,841,893</a:t>
                      </a:r>
                    </a:p>
                  </a:txBody>
                  <a:tcPr marL="9525" marR="9525" marT="9525" marB="0" anchor="ctr"/>
                </a:tc>
                <a:tc>
                  <a:txBody>
                    <a:bodyPr/>
                    <a:lstStyle/>
                    <a:p>
                      <a:pPr algn="ctr" fontAlgn="ctr"/>
                      <a:r>
                        <a:rPr lang="en-US" sz="900" b="0" i="0" u="none" strike="noStrike">
                          <a:solidFill>
                            <a:srgbClr val="000000"/>
                          </a:solidFill>
                          <a:effectLst/>
                          <a:latin typeface="+mn-lt"/>
                        </a:rPr>
                        <a:t>1,862,373</a:t>
                      </a:r>
                    </a:p>
                  </a:txBody>
                  <a:tcPr marL="9525" marR="9525" marT="9525" marB="0" anchor="ctr"/>
                </a:tc>
                <a:tc>
                  <a:txBody>
                    <a:bodyPr/>
                    <a:lstStyle/>
                    <a:p>
                      <a:pPr algn="ctr" fontAlgn="ctr"/>
                      <a:r>
                        <a:rPr lang="en-US" sz="900" b="0" i="0" u="none" strike="noStrike">
                          <a:solidFill>
                            <a:srgbClr val="000000"/>
                          </a:solidFill>
                          <a:effectLst/>
                          <a:latin typeface="+mn-lt"/>
                        </a:rPr>
                        <a:t>1,880,725</a:t>
                      </a:r>
                    </a:p>
                  </a:txBody>
                  <a:tcPr marL="9525" marR="9525" marT="9525" marB="0" anchor="ctr"/>
                </a:tc>
                <a:tc>
                  <a:txBody>
                    <a:bodyPr/>
                    <a:lstStyle/>
                    <a:p>
                      <a:pPr algn="ctr" fontAlgn="ctr"/>
                      <a:r>
                        <a:rPr lang="en-US" sz="900" b="0" i="0" u="none" strike="noStrike" dirty="0">
                          <a:solidFill>
                            <a:srgbClr val="000000"/>
                          </a:solidFill>
                          <a:effectLst/>
                          <a:latin typeface="+mn-lt"/>
                        </a:rPr>
                        <a:t>1,892,671</a:t>
                      </a:r>
                    </a:p>
                  </a:txBody>
                  <a:tcPr marL="9525" marR="9525" marT="9525" marB="0" anchor="ctr"/>
                </a:tc>
                <a:tc>
                  <a:txBody>
                    <a:bodyPr/>
                    <a:lstStyle/>
                    <a:p>
                      <a:pPr algn="ctr" fontAlgn="ctr"/>
                      <a:r>
                        <a:rPr lang="en-US" sz="900" b="0" i="0" u="none" strike="noStrike" dirty="0">
                          <a:solidFill>
                            <a:srgbClr val="000000"/>
                          </a:solidFill>
                          <a:effectLst/>
                          <a:latin typeface="+mn-lt"/>
                        </a:rPr>
                        <a:t>1,901,877</a:t>
                      </a:r>
                    </a:p>
                  </a:txBody>
                  <a:tcPr marL="9525" marR="9525" marT="9525" marB="0" anchor="ctr"/>
                </a:tc>
                <a:tc>
                  <a:txBody>
                    <a:bodyPr/>
                    <a:lstStyle/>
                    <a:p>
                      <a:pPr algn="ctr" fontAlgn="ctr"/>
                      <a:r>
                        <a:rPr lang="en-US" sz="900" b="0" i="0" u="none" strike="noStrike">
                          <a:solidFill>
                            <a:srgbClr val="000000"/>
                          </a:solidFill>
                          <a:effectLst/>
                          <a:latin typeface="+mn-lt"/>
                        </a:rPr>
                        <a:t>1,904,756</a:t>
                      </a:r>
                    </a:p>
                  </a:txBody>
                  <a:tcPr marL="9525" marR="9525" marT="9525" marB="0" anchor="ctr"/>
                </a:tc>
                <a:tc>
                  <a:txBody>
                    <a:bodyPr/>
                    <a:lstStyle/>
                    <a:p>
                      <a:pPr algn="ctr" fontAlgn="ctr"/>
                      <a:r>
                        <a:rPr lang="en-US" sz="900" b="0" i="0" u="none" strike="noStrike" dirty="0">
                          <a:solidFill>
                            <a:srgbClr val="000000"/>
                          </a:solidFill>
                          <a:effectLst/>
                          <a:latin typeface="+mn-lt"/>
                        </a:rPr>
                        <a:t>1,910,296</a:t>
                      </a:r>
                    </a:p>
                  </a:txBody>
                  <a:tcPr marL="9525" marR="9525" marT="9525" marB="0" anchor="ctr"/>
                </a:tc>
                <a:tc>
                  <a:txBody>
                    <a:bodyPr/>
                    <a:lstStyle/>
                    <a:p>
                      <a:pPr algn="ctr" fontAlgn="ctr"/>
                      <a:r>
                        <a:rPr lang="en-US" sz="900" b="0" i="0" u="none" strike="noStrike">
                          <a:solidFill>
                            <a:srgbClr val="000000"/>
                          </a:solidFill>
                          <a:effectLst/>
                          <a:latin typeface="+mn-lt"/>
                        </a:rPr>
                        <a:t>1,916,571</a:t>
                      </a:r>
                    </a:p>
                  </a:txBody>
                  <a:tcPr marL="9525" marR="9525" marT="9525" marB="0" anchor="ctr"/>
                </a:tc>
                <a:tc>
                  <a:txBody>
                    <a:bodyPr/>
                    <a:lstStyle/>
                    <a:p>
                      <a:pPr algn="ctr" fontAlgn="ctr"/>
                      <a:r>
                        <a:rPr lang="en-US" sz="900" b="0" i="0" u="none" strike="noStrike">
                          <a:solidFill>
                            <a:srgbClr val="000000"/>
                          </a:solidFill>
                          <a:effectLst/>
                          <a:latin typeface="+mn-lt"/>
                        </a:rPr>
                        <a:t>1,927,407</a:t>
                      </a:r>
                    </a:p>
                  </a:txBody>
                  <a:tcPr marL="9525" marR="9525" marT="9525" marB="0" anchor="ctr"/>
                </a:tc>
                <a:tc>
                  <a:txBody>
                    <a:bodyPr/>
                    <a:lstStyle/>
                    <a:p>
                      <a:pPr algn="ctr" fontAlgn="ctr"/>
                      <a:r>
                        <a:rPr lang="en-US" sz="900" b="0" i="0" u="none" strike="noStrike">
                          <a:solidFill>
                            <a:srgbClr val="000000"/>
                          </a:solidFill>
                          <a:effectLst/>
                          <a:latin typeface="+mn-lt"/>
                        </a:rPr>
                        <a:t>1,941,320</a:t>
                      </a:r>
                    </a:p>
                  </a:txBody>
                  <a:tcPr marL="9525" marR="9525" marT="9525" marB="0" anchor="ctr"/>
                </a:tc>
                <a:tc>
                  <a:txBody>
                    <a:bodyPr/>
                    <a:lstStyle/>
                    <a:p>
                      <a:pPr algn="ctr" fontAlgn="ctr"/>
                      <a:r>
                        <a:rPr lang="en-US" sz="900" b="0" i="0" u="none" strike="noStrike" dirty="0">
                          <a:solidFill>
                            <a:srgbClr val="000000"/>
                          </a:solidFill>
                          <a:effectLst/>
                          <a:latin typeface="+mn-lt"/>
                        </a:rPr>
                        <a:t>1,952,211</a:t>
                      </a:r>
                    </a:p>
                  </a:txBody>
                  <a:tcPr marL="9525" marR="9525" marT="9525" marB="0" anchor="ctr"/>
                </a:tc>
                <a:tc>
                  <a:txBody>
                    <a:bodyPr/>
                    <a:lstStyle/>
                    <a:p>
                      <a:pPr algn="ctr" fontAlgn="ctr"/>
                      <a:r>
                        <a:rPr lang="en-US" sz="900" b="0" i="0" u="none" strike="noStrike">
                          <a:solidFill>
                            <a:srgbClr val="000000"/>
                          </a:solidFill>
                          <a:effectLst/>
                          <a:latin typeface="+mn-lt"/>
                        </a:rPr>
                        <a:t>1,967,486</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900" b="0" i="0" u="none" strike="noStrike">
                          <a:solidFill>
                            <a:srgbClr val="000000"/>
                          </a:solidFill>
                          <a:effectLst/>
                          <a:latin typeface="+mn-lt"/>
                        </a:rPr>
                        <a:t>23.01</a:t>
                      </a:r>
                    </a:p>
                  </a:txBody>
                  <a:tcPr marL="9525" marR="9525" marT="9525" marB="0" anchor="ctr"/>
                </a:tc>
                <a:tc>
                  <a:txBody>
                    <a:bodyPr/>
                    <a:lstStyle/>
                    <a:p>
                      <a:pPr algn="ctr" fontAlgn="ctr"/>
                      <a:r>
                        <a:rPr lang="en-US" sz="900" b="0" i="0" u="none" strike="noStrike">
                          <a:solidFill>
                            <a:srgbClr val="000000"/>
                          </a:solidFill>
                          <a:effectLst/>
                          <a:latin typeface="+mn-lt"/>
                        </a:rPr>
                        <a:t>23.21</a:t>
                      </a:r>
                    </a:p>
                  </a:txBody>
                  <a:tcPr marL="9525" marR="9525" marT="9525" marB="0" anchor="ctr"/>
                </a:tc>
                <a:tc>
                  <a:txBody>
                    <a:bodyPr/>
                    <a:lstStyle/>
                    <a:p>
                      <a:pPr algn="ctr" fontAlgn="ctr"/>
                      <a:r>
                        <a:rPr lang="en-US" sz="900" b="0" i="0" u="none" strike="noStrike">
                          <a:solidFill>
                            <a:srgbClr val="000000"/>
                          </a:solidFill>
                          <a:effectLst/>
                          <a:latin typeface="+mn-lt"/>
                        </a:rPr>
                        <a:t>23.38</a:t>
                      </a:r>
                    </a:p>
                  </a:txBody>
                  <a:tcPr marL="9525" marR="9525" marT="9525" marB="0" anchor="ctr"/>
                </a:tc>
                <a:tc>
                  <a:txBody>
                    <a:bodyPr/>
                    <a:lstStyle/>
                    <a:p>
                      <a:pPr algn="ctr" fontAlgn="ctr"/>
                      <a:r>
                        <a:rPr lang="en-US" sz="900" b="0" i="0" u="none" strike="noStrike">
                          <a:solidFill>
                            <a:srgbClr val="000000"/>
                          </a:solidFill>
                          <a:effectLst/>
                          <a:latin typeface="+mn-lt"/>
                        </a:rPr>
                        <a:t>23.48</a:t>
                      </a:r>
                    </a:p>
                  </a:txBody>
                  <a:tcPr marL="9525" marR="9525" marT="9525" marB="0" anchor="ctr"/>
                </a:tc>
                <a:tc>
                  <a:txBody>
                    <a:bodyPr/>
                    <a:lstStyle/>
                    <a:p>
                      <a:pPr algn="ctr" fontAlgn="ctr"/>
                      <a:r>
                        <a:rPr lang="en-US" sz="900" b="0" i="0" u="none" strike="noStrike">
                          <a:solidFill>
                            <a:srgbClr val="000000"/>
                          </a:solidFill>
                          <a:effectLst/>
                          <a:latin typeface="+mn-lt"/>
                        </a:rPr>
                        <a:t>23.54</a:t>
                      </a:r>
                    </a:p>
                  </a:txBody>
                  <a:tcPr marL="9525" marR="9525" marT="9525" marB="0" anchor="ctr"/>
                </a:tc>
                <a:tc>
                  <a:txBody>
                    <a:bodyPr/>
                    <a:lstStyle/>
                    <a:p>
                      <a:pPr algn="ctr" fontAlgn="ctr"/>
                      <a:r>
                        <a:rPr lang="en-US" sz="900" b="0" i="0" u="none" strike="noStrike">
                          <a:solidFill>
                            <a:srgbClr val="000000"/>
                          </a:solidFill>
                          <a:effectLst/>
                          <a:latin typeface="+mn-lt"/>
                        </a:rPr>
                        <a:t>23.52</a:t>
                      </a:r>
                    </a:p>
                  </a:txBody>
                  <a:tcPr marL="9525" marR="9525" marT="9525" marB="0" anchor="ctr"/>
                </a:tc>
                <a:tc>
                  <a:txBody>
                    <a:bodyPr/>
                    <a:lstStyle/>
                    <a:p>
                      <a:pPr algn="ctr" fontAlgn="ctr"/>
                      <a:r>
                        <a:rPr lang="en-US" sz="900" b="0" i="0" u="none" strike="noStrike">
                          <a:solidFill>
                            <a:srgbClr val="000000"/>
                          </a:solidFill>
                          <a:effectLst/>
                          <a:latin typeface="+mn-lt"/>
                        </a:rPr>
                        <a:t>23.53</a:t>
                      </a:r>
                    </a:p>
                  </a:txBody>
                  <a:tcPr marL="9525" marR="9525" marT="9525" marB="0" anchor="ctr"/>
                </a:tc>
                <a:tc>
                  <a:txBody>
                    <a:bodyPr/>
                    <a:lstStyle/>
                    <a:p>
                      <a:pPr algn="ctr" fontAlgn="ctr"/>
                      <a:r>
                        <a:rPr lang="en-US" sz="900" b="0" i="0" u="none" strike="noStrike">
                          <a:solidFill>
                            <a:srgbClr val="000000"/>
                          </a:solidFill>
                          <a:effectLst/>
                          <a:latin typeface="+mn-lt"/>
                        </a:rPr>
                        <a:t>23.56</a:t>
                      </a:r>
                    </a:p>
                  </a:txBody>
                  <a:tcPr marL="9525" marR="9525" marT="9525" marB="0" anchor="ctr"/>
                </a:tc>
                <a:tc>
                  <a:txBody>
                    <a:bodyPr/>
                    <a:lstStyle/>
                    <a:p>
                      <a:pPr algn="ctr" fontAlgn="ctr"/>
                      <a:r>
                        <a:rPr lang="en-US" sz="900" b="0" i="0" u="none" strike="noStrike">
                          <a:solidFill>
                            <a:srgbClr val="000000"/>
                          </a:solidFill>
                          <a:effectLst/>
                          <a:latin typeface="+mn-lt"/>
                        </a:rPr>
                        <a:t>23.64</a:t>
                      </a:r>
                    </a:p>
                  </a:txBody>
                  <a:tcPr marL="9525" marR="9525" marT="9525" marB="0" anchor="ctr"/>
                </a:tc>
                <a:tc>
                  <a:txBody>
                    <a:bodyPr/>
                    <a:lstStyle/>
                    <a:p>
                      <a:pPr algn="ctr" fontAlgn="ctr"/>
                      <a:r>
                        <a:rPr lang="en-US" sz="900" b="0" i="0" u="none" strike="noStrike" dirty="0">
                          <a:solidFill>
                            <a:srgbClr val="000000"/>
                          </a:solidFill>
                          <a:effectLst/>
                          <a:latin typeface="+mn-lt"/>
                        </a:rPr>
                        <a:t>23.75</a:t>
                      </a:r>
                    </a:p>
                  </a:txBody>
                  <a:tcPr marL="9525" marR="9525" marT="9525" marB="0" anchor="ctr"/>
                </a:tc>
                <a:tc>
                  <a:txBody>
                    <a:bodyPr/>
                    <a:lstStyle/>
                    <a:p>
                      <a:pPr algn="ctr" fontAlgn="ctr"/>
                      <a:r>
                        <a:rPr lang="en-US" sz="900" b="0" i="0" u="none" strike="noStrike">
                          <a:solidFill>
                            <a:srgbClr val="000000"/>
                          </a:solidFill>
                          <a:effectLst/>
                          <a:latin typeface="+mn-lt"/>
                        </a:rPr>
                        <a:t>23.83</a:t>
                      </a:r>
                    </a:p>
                  </a:txBody>
                  <a:tcPr marL="9525" marR="9525" marT="9525" marB="0" anchor="ctr"/>
                </a:tc>
                <a:tc>
                  <a:txBody>
                    <a:bodyPr/>
                    <a:lstStyle/>
                    <a:p>
                      <a:pPr algn="ctr" fontAlgn="ctr"/>
                      <a:r>
                        <a:rPr lang="en-US" sz="900" b="0" i="0" u="none" strike="noStrike" dirty="0">
                          <a:solidFill>
                            <a:srgbClr val="000000"/>
                          </a:solidFill>
                          <a:effectLst/>
                          <a:latin typeface="+mn-lt"/>
                        </a:rPr>
                        <a:t>23.97</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يناير 201</a:t>
                      </a:r>
                      <a:r>
                        <a:rPr lang="ar-AE" sz="1000" kern="1200" dirty="0">
                          <a:solidFill>
                            <a:schemeClr val="bg1"/>
                          </a:solidFill>
                          <a:effectLst/>
                        </a:rPr>
                        <a:t>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0"/>
                        </a:spcAft>
                      </a:pPr>
                      <a:r>
                        <a:rPr lang="ar-SA" sz="1000" kern="1200" dirty="0">
                          <a:solidFill>
                            <a:schemeClr val="bg1"/>
                          </a:solidFill>
                          <a:effectLst/>
                        </a:rPr>
                        <a:t>فبراير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0"/>
                        </a:spcAft>
                      </a:pPr>
                      <a:r>
                        <a:rPr lang="ar-SA" sz="1000" kern="1200" dirty="0">
                          <a:solidFill>
                            <a:schemeClr val="bg1"/>
                          </a:solidFill>
                          <a:effectLst/>
                        </a:rPr>
                        <a:t>مارس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أبريل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مايو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يونيو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يوليو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أغسطس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سبتمبر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أكتوبر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0"/>
                        </a:spcAft>
                      </a:pPr>
                      <a:r>
                        <a:rPr lang="ar-SA" sz="1000" kern="1200" dirty="0">
                          <a:solidFill>
                            <a:schemeClr val="bg1"/>
                          </a:solidFill>
                          <a:effectLst/>
                        </a:rPr>
                        <a:t>نوفمبر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0"/>
                        </a:spcAft>
                      </a:pPr>
                      <a:r>
                        <a:rPr lang="ar-SA" sz="1000" kern="1200" dirty="0">
                          <a:solidFill>
                            <a:schemeClr val="bg1"/>
                          </a:solidFill>
                          <a:effectLst/>
                        </a:rPr>
                        <a:t>ديسمبر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11,939,757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12,104,938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12,367,290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12,490,659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12,610,957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12,745,197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1,647,440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159.9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13,041,707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13,346,677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13,574,052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13,775,252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149.1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150.8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153.8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154.9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156.1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157.4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158.4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159.2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159.9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163.3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165.7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167.8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1,393,893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1,411,456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1,454,782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1,484,961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1,508,033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1,523,863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1,544,284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1,561,274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1,647,440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1,678,832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1,702,172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1,715,103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10,545,864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10,693,482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10,912,508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11,005,698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11,102,924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11,221,334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11,312,024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11,392,453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11,394,267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11,667,845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11,871,880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12,060,149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يناير 201</a:t>
                      </a:r>
                      <a:r>
                        <a:rPr lang="ar-AE" sz="1000" kern="1200" dirty="0">
                          <a:solidFill>
                            <a:schemeClr val="bg1"/>
                          </a:solidFill>
                          <a:effectLst/>
                        </a:rPr>
                        <a:t>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فبراير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مارس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أبريل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مايو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يونيو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يوليو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أغسطس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سبتمبر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أكتوبر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نوفمبر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ديسمبر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888,932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894,499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904,270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911,466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915,710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918,954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920,877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926,317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934,943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945,116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952,251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957,816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 عبر  الخط الهاتفي (3)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6,968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5,891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5,757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5,255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4,981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4,650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4,359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3,992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3,757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3,589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2,550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2,828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النطاق 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881,964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888,608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898,513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906,211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910,729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914,304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916,518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922,325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931,186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941,527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949,701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954,988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انترنت 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11.0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11.1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11.2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11.6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11.6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2"/>
                  </a:ext>
                </a:extLst>
              </a:tr>
            </a:tbl>
          </a:graphicData>
        </a:graphic>
      </p:graphicFrame>
      <p:sp>
        <p:nvSpPr>
          <p:cNvPr id="4" name="Rectangle 3"/>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2012</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940835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1501019332"/>
              </p:ext>
            </p:extLst>
          </p:nvPr>
        </p:nvGraphicFramePr>
        <p:xfrm>
          <a:off x="233267" y="658272"/>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68553">
                  <a:extLst>
                    <a:ext uri="{9D8B030D-6E8A-4147-A177-3AD203B41FA5}">
                      <a16:colId xmlns:a16="http://schemas.microsoft.com/office/drawing/2014/main" val="20001"/>
                    </a:ext>
                  </a:extLst>
                </a:gridCol>
                <a:gridCol w="739164">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ar-SA" sz="1000" dirty="0">
                          <a:effectLst/>
                        </a:rPr>
                        <a:t>يناير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فبراير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مارس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أبريل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مايو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يونيو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يوليو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أغسطس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سبتمبر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أكتوبر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نوفمبر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ديسمبر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100" b="0" i="0" u="none" strike="noStrike" dirty="0">
                          <a:solidFill>
                            <a:srgbClr val="000000"/>
                          </a:solidFill>
                          <a:effectLst/>
                          <a:latin typeface="+mn-lt"/>
                        </a:rPr>
                        <a:t>1,701,200</a:t>
                      </a:r>
                    </a:p>
                  </a:txBody>
                  <a:tcPr marL="9525" marR="9525" marT="9525" marB="0" anchor="ctr"/>
                </a:tc>
                <a:tc>
                  <a:txBody>
                    <a:bodyPr/>
                    <a:lstStyle/>
                    <a:p>
                      <a:pPr algn="ctr" fontAlgn="ctr"/>
                      <a:r>
                        <a:rPr lang="en-US" sz="1100" b="0" i="0" u="none" strike="noStrike" dirty="0">
                          <a:solidFill>
                            <a:srgbClr val="000000"/>
                          </a:solidFill>
                          <a:effectLst/>
                          <a:latin typeface="+mn-lt"/>
                        </a:rPr>
                        <a:t>1,710,063</a:t>
                      </a:r>
                    </a:p>
                  </a:txBody>
                  <a:tcPr marL="9525" marR="9525" marT="9525" marB="0" anchor="ctr"/>
                </a:tc>
                <a:tc>
                  <a:txBody>
                    <a:bodyPr/>
                    <a:lstStyle/>
                    <a:p>
                      <a:pPr algn="ctr" fontAlgn="ctr"/>
                      <a:r>
                        <a:rPr lang="en-US" sz="1100" b="0" i="0" u="none" strike="noStrike" dirty="0">
                          <a:solidFill>
                            <a:srgbClr val="000000"/>
                          </a:solidFill>
                          <a:effectLst/>
                          <a:latin typeface="+mn-lt"/>
                        </a:rPr>
                        <a:t>1,722,060</a:t>
                      </a:r>
                    </a:p>
                  </a:txBody>
                  <a:tcPr marL="9525" marR="9525" marT="9525" marB="0" anchor="ctr"/>
                </a:tc>
                <a:tc>
                  <a:txBody>
                    <a:bodyPr/>
                    <a:lstStyle/>
                    <a:p>
                      <a:pPr algn="ctr" fontAlgn="ctr"/>
                      <a:r>
                        <a:rPr lang="en-US" sz="1100" b="0" i="0" u="none" strike="noStrike" dirty="0">
                          <a:solidFill>
                            <a:srgbClr val="000000"/>
                          </a:solidFill>
                          <a:effectLst/>
                          <a:latin typeface="+mn-lt"/>
                        </a:rPr>
                        <a:t>1,731,660</a:t>
                      </a:r>
                    </a:p>
                  </a:txBody>
                  <a:tcPr marL="9525" marR="9525" marT="9525" marB="0" anchor="ctr"/>
                </a:tc>
                <a:tc>
                  <a:txBody>
                    <a:bodyPr/>
                    <a:lstStyle/>
                    <a:p>
                      <a:pPr algn="ctr" fontAlgn="ctr"/>
                      <a:r>
                        <a:rPr lang="en-US" sz="1100" b="0" i="0" u="none" strike="noStrike">
                          <a:solidFill>
                            <a:srgbClr val="000000"/>
                          </a:solidFill>
                          <a:effectLst/>
                          <a:latin typeface="+mn-lt"/>
                        </a:rPr>
                        <a:t>1,731,241</a:t>
                      </a:r>
                    </a:p>
                  </a:txBody>
                  <a:tcPr marL="9525" marR="9525" marT="9525" marB="0" anchor="ctr"/>
                </a:tc>
                <a:tc>
                  <a:txBody>
                    <a:bodyPr/>
                    <a:lstStyle/>
                    <a:p>
                      <a:pPr algn="ctr" fontAlgn="ctr"/>
                      <a:r>
                        <a:rPr lang="en-US" sz="1100" b="0" i="0" u="none" strike="noStrike">
                          <a:solidFill>
                            <a:srgbClr val="000000"/>
                          </a:solidFill>
                          <a:effectLst/>
                          <a:latin typeface="+mn-lt"/>
                        </a:rPr>
                        <a:t>1,745,264</a:t>
                      </a:r>
                    </a:p>
                  </a:txBody>
                  <a:tcPr marL="9525" marR="9525" marT="9525" marB="0" anchor="ctr"/>
                </a:tc>
                <a:tc>
                  <a:txBody>
                    <a:bodyPr/>
                    <a:lstStyle/>
                    <a:p>
                      <a:pPr algn="ctr" fontAlgn="ctr"/>
                      <a:r>
                        <a:rPr lang="en-US" sz="1100" b="0" i="0" u="none" strike="noStrike">
                          <a:solidFill>
                            <a:srgbClr val="000000"/>
                          </a:solidFill>
                          <a:effectLst/>
                          <a:latin typeface="+mn-lt"/>
                        </a:rPr>
                        <a:t>1,752,163</a:t>
                      </a:r>
                    </a:p>
                  </a:txBody>
                  <a:tcPr marL="9525" marR="9525" marT="9525" marB="0" anchor="ctr"/>
                </a:tc>
                <a:tc>
                  <a:txBody>
                    <a:bodyPr/>
                    <a:lstStyle/>
                    <a:p>
                      <a:pPr algn="ctr" fontAlgn="ctr"/>
                      <a:r>
                        <a:rPr lang="en-US" sz="1100" b="0" i="0" u="none" strike="noStrike" dirty="0">
                          <a:solidFill>
                            <a:srgbClr val="000000"/>
                          </a:solidFill>
                          <a:effectLst/>
                          <a:latin typeface="+mn-lt"/>
                        </a:rPr>
                        <a:t>1,759,449</a:t>
                      </a:r>
                    </a:p>
                  </a:txBody>
                  <a:tcPr marL="9525" marR="9525" marT="9525" marB="0" anchor="ctr"/>
                </a:tc>
                <a:tc>
                  <a:txBody>
                    <a:bodyPr/>
                    <a:lstStyle/>
                    <a:p>
                      <a:pPr algn="ctr" fontAlgn="ctr"/>
                      <a:r>
                        <a:rPr lang="en-US" sz="1100" b="0" i="0" u="none" strike="noStrike">
                          <a:solidFill>
                            <a:srgbClr val="000000"/>
                          </a:solidFill>
                          <a:effectLst/>
                          <a:latin typeface="+mn-lt"/>
                        </a:rPr>
                        <a:t>1,774,308</a:t>
                      </a:r>
                    </a:p>
                  </a:txBody>
                  <a:tcPr marL="9525" marR="9525" marT="9525" marB="0" anchor="ctr"/>
                </a:tc>
                <a:tc>
                  <a:txBody>
                    <a:bodyPr/>
                    <a:lstStyle/>
                    <a:p>
                      <a:pPr algn="ctr" fontAlgn="ctr"/>
                      <a:r>
                        <a:rPr lang="en-US" sz="1100" b="0" i="0" u="none" strike="noStrike" dirty="0">
                          <a:solidFill>
                            <a:srgbClr val="000000"/>
                          </a:solidFill>
                          <a:effectLst/>
                          <a:latin typeface="+mn-lt"/>
                        </a:rPr>
                        <a:t>1,788,180</a:t>
                      </a:r>
                    </a:p>
                  </a:txBody>
                  <a:tcPr marL="9525" marR="9525" marT="9525" marB="0" anchor="ctr"/>
                </a:tc>
                <a:tc>
                  <a:txBody>
                    <a:bodyPr/>
                    <a:lstStyle/>
                    <a:p>
                      <a:pPr algn="ctr" fontAlgn="ctr"/>
                      <a:r>
                        <a:rPr lang="en-US" sz="1100" b="0" i="0" u="none" strike="noStrike">
                          <a:solidFill>
                            <a:srgbClr val="000000"/>
                          </a:solidFill>
                          <a:effectLst/>
                          <a:latin typeface="+mn-lt"/>
                        </a:rPr>
                        <a:t>1,804,485</a:t>
                      </a:r>
                    </a:p>
                  </a:txBody>
                  <a:tcPr marL="9525" marR="9525" marT="9525" marB="0" anchor="ctr"/>
                </a:tc>
                <a:tc>
                  <a:txBody>
                    <a:bodyPr/>
                    <a:lstStyle/>
                    <a:p>
                      <a:pPr algn="ctr" fontAlgn="ctr"/>
                      <a:r>
                        <a:rPr lang="en-US" sz="1100" b="0" i="0" u="none" strike="noStrike">
                          <a:solidFill>
                            <a:srgbClr val="000000"/>
                          </a:solidFill>
                          <a:effectLst/>
                          <a:latin typeface="+mn-lt"/>
                        </a:rPr>
                        <a:t>1,825,496</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100" b="0" i="0" u="none" strike="noStrike" dirty="0">
                          <a:solidFill>
                            <a:srgbClr val="000000"/>
                          </a:solidFill>
                          <a:effectLst/>
                          <a:latin typeface="+mn-lt"/>
                        </a:rPr>
                        <a:t>30.54</a:t>
                      </a:r>
                    </a:p>
                  </a:txBody>
                  <a:tcPr marL="9525" marR="9525" marT="9525" marB="0" anchor="ctr"/>
                </a:tc>
                <a:tc>
                  <a:txBody>
                    <a:bodyPr/>
                    <a:lstStyle/>
                    <a:p>
                      <a:pPr algn="ctr" fontAlgn="ctr"/>
                      <a:r>
                        <a:rPr lang="en-US" sz="1100" b="0" i="0" u="none" strike="noStrike">
                          <a:solidFill>
                            <a:srgbClr val="000000"/>
                          </a:solidFill>
                          <a:effectLst/>
                          <a:latin typeface="+mn-lt"/>
                        </a:rPr>
                        <a:t>30.55</a:t>
                      </a:r>
                    </a:p>
                  </a:txBody>
                  <a:tcPr marL="9525" marR="9525" marT="9525" marB="0" anchor="ctr"/>
                </a:tc>
                <a:tc>
                  <a:txBody>
                    <a:bodyPr/>
                    <a:lstStyle/>
                    <a:p>
                      <a:pPr algn="ctr" fontAlgn="ctr"/>
                      <a:r>
                        <a:rPr lang="en-US" sz="1100" b="0" i="0" u="none" strike="noStrike">
                          <a:solidFill>
                            <a:srgbClr val="000000"/>
                          </a:solidFill>
                          <a:effectLst/>
                          <a:latin typeface="+mn-lt"/>
                        </a:rPr>
                        <a:t>30.61</a:t>
                      </a:r>
                    </a:p>
                  </a:txBody>
                  <a:tcPr marL="9525" marR="9525" marT="9525" marB="0" anchor="ctr"/>
                </a:tc>
                <a:tc>
                  <a:txBody>
                    <a:bodyPr/>
                    <a:lstStyle/>
                    <a:p>
                      <a:pPr algn="ctr" fontAlgn="ctr"/>
                      <a:r>
                        <a:rPr lang="en-US" sz="1100" b="0" i="0" u="none" strike="noStrike">
                          <a:solidFill>
                            <a:srgbClr val="000000"/>
                          </a:solidFill>
                          <a:effectLst/>
                          <a:latin typeface="+mn-lt"/>
                        </a:rPr>
                        <a:t>30.63</a:t>
                      </a:r>
                    </a:p>
                  </a:txBody>
                  <a:tcPr marL="9525" marR="9525" marT="9525" marB="0" anchor="ctr"/>
                </a:tc>
                <a:tc>
                  <a:txBody>
                    <a:bodyPr/>
                    <a:lstStyle/>
                    <a:p>
                      <a:pPr algn="ctr" fontAlgn="ctr"/>
                      <a:r>
                        <a:rPr lang="en-US" sz="1100" b="0" i="0" u="none" strike="noStrike">
                          <a:solidFill>
                            <a:srgbClr val="000000"/>
                          </a:solidFill>
                          <a:effectLst/>
                          <a:latin typeface="+mn-lt"/>
                        </a:rPr>
                        <a:t>30.47</a:t>
                      </a:r>
                    </a:p>
                  </a:txBody>
                  <a:tcPr marL="9525" marR="9525" marT="9525" marB="0" anchor="ctr"/>
                </a:tc>
                <a:tc>
                  <a:txBody>
                    <a:bodyPr/>
                    <a:lstStyle/>
                    <a:p>
                      <a:pPr algn="ctr" fontAlgn="ctr"/>
                      <a:r>
                        <a:rPr lang="en-US" sz="1100" b="0" i="0" u="none" strike="noStrike">
                          <a:solidFill>
                            <a:srgbClr val="000000"/>
                          </a:solidFill>
                          <a:effectLst/>
                          <a:latin typeface="+mn-lt"/>
                        </a:rPr>
                        <a:t>30.56</a:t>
                      </a:r>
                    </a:p>
                  </a:txBody>
                  <a:tcPr marL="9525" marR="9525" marT="9525" marB="0" anchor="ctr"/>
                </a:tc>
                <a:tc>
                  <a:txBody>
                    <a:bodyPr/>
                    <a:lstStyle/>
                    <a:p>
                      <a:pPr algn="ctr" fontAlgn="ctr"/>
                      <a:r>
                        <a:rPr lang="en-US" sz="1100" b="0" i="0" u="none" strike="noStrike">
                          <a:solidFill>
                            <a:srgbClr val="000000"/>
                          </a:solidFill>
                          <a:effectLst/>
                          <a:latin typeface="+mn-lt"/>
                        </a:rPr>
                        <a:t>30.53</a:t>
                      </a:r>
                    </a:p>
                  </a:txBody>
                  <a:tcPr marL="9525" marR="9525" marT="9525" marB="0" anchor="ctr"/>
                </a:tc>
                <a:tc>
                  <a:txBody>
                    <a:bodyPr/>
                    <a:lstStyle/>
                    <a:p>
                      <a:pPr algn="ctr" fontAlgn="ctr"/>
                      <a:r>
                        <a:rPr lang="en-US" sz="1100" b="0" i="0" u="none" strike="noStrike">
                          <a:solidFill>
                            <a:srgbClr val="000000"/>
                          </a:solidFill>
                          <a:effectLst/>
                          <a:latin typeface="+mn-lt"/>
                        </a:rPr>
                        <a:t>30.51</a:t>
                      </a:r>
                    </a:p>
                  </a:txBody>
                  <a:tcPr marL="9525" marR="9525" marT="9525" marB="0" anchor="ctr"/>
                </a:tc>
                <a:tc>
                  <a:txBody>
                    <a:bodyPr/>
                    <a:lstStyle/>
                    <a:p>
                      <a:pPr algn="ctr" fontAlgn="ctr"/>
                      <a:r>
                        <a:rPr lang="en-US" sz="1100" b="0" i="0" u="none" strike="noStrike" dirty="0">
                          <a:solidFill>
                            <a:srgbClr val="000000"/>
                          </a:solidFill>
                          <a:effectLst/>
                          <a:latin typeface="+mn-lt"/>
                        </a:rPr>
                        <a:t>30.61</a:t>
                      </a:r>
                    </a:p>
                  </a:txBody>
                  <a:tcPr marL="9525" marR="9525" marT="9525" marB="0" anchor="ctr"/>
                </a:tc>
                <a:tc>
                  <a:txBody>
                    <a:bodyPr/>
                    <a:lstStyle/>
                    <a:p>
                      <a:pPr algn="ctr" fontAlgn="ctr"/>
                      <a:r>
                        <a:rPr lang="en-US" sz="1100" b="0" i="0" u="none" strike="noStrike">
                          <a:solidFill>
                            <a:srgbClr val="000000"/>
                          </a:solidFill>
                          <a:effectLst/>
                          <a:latin typeface="+mn-lt"/>
                        </a:rPr>
                        <a:t>30.70</a:t>
                      </a:r>
                    </a:p>
                  </a:txBody>
                  <a:tcPr marL="9525" marR="9525" marT="9525" marB="0" anchor="ctr"/>
                </a:tc>
                <a:tc>
                  <a:txBody>
                    <a:bodyPr/>
                    <a:lstStyle/>
                    <a:p>
                      <a:pPr algn="ctr" fontAlgn="ctr"/>
                      <a:r>
                        <a:rPr lang="en-US" sz="1100" b="0" i="0" u="none" strike="noStrike" dirty="0">
                          <a:solidFill>
                            <a:srgbClr val="000000"/>
                          </a:solidFill>
                          <a:effectLst/>
                          <a:latin typeface="+mn-lt"/>
                        </a:rPr>
                        <a:t>30.82</a:t>
                      </a:r>
                    </a:p>
                  </a:txBody>
                  <a:tcPr marL="9525" marR="9525" marT="9525" marB="0" anchor="ctr"/>
                </a:tc>
                <a:tc>
                  <a:txBody>
                    <a:bodyPr/>
                    <a:lstStyle/>
                    <a:p>
                      <a:pPr algn="ctr" fontAlgn="ctr"/>
                      <a:r>
                        <a:rPr lang="en-US" sz="1100" b="0" i="0" u="none" strike="noStrike" dirty="0">
                          <a:solidFill>
                            <a:srgbClr val="000000"/>
                          </a:solidFill>
                          <a:effectLst/>
                          <a:latin typeface="+mn-lt"/>
                        </a:rPr>
                        <a:t>31.03</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يناير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فبراير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مارس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أبريل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مايو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يونيو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يوليو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أغسطس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سبتمبر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أكتوبر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نوفمبر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ديسمبر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11,053,369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11,155,247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11,066,525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11,086,804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11,152,455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11,179,767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11,120,466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11,168,308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11,261,768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11,409,524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11,540,040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11,727,401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198.5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196.7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196.1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196.3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195.8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193.8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193.6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194.3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195.9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197.1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1,201,823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1,216,717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1,238,273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1,257,752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1,279,193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1,284,539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1,297,223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1,312,356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1,329,606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1,349,942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1,362,109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1,371,827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9,851,546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9,938,530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9,828,252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9,829,052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9,873,262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9,895,228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9,823,243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9,855,952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9,932,162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10,059,582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10,177,931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10,355,574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يناير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فبراير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مارس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أبريل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مايو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يونيو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يوليو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أغسطس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سبتمبر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أكتوبر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نوفمبر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ديسمبر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1,369,260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1,368,569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1,366,770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1,358,464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1,351,048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1,340,883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1,335,396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1,329,675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1,332,837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1,337,592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1,335,587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1,324,059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 عبر  الخط الهاتفي (3)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573,079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564,598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553,364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540,793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528,493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515,729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505,612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497,489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490,579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483,575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472,268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453,915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النطاق 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796,181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803,971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813,406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817,671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822,555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825,154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829,784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832,186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842,258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854,017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863,319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870,144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انترنت 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0"/>
                        </a:spcAft>
                      </a:pPr>
                      <a:r>
                        <a:rPr lang="en-US" sz="900" dirty="0">
                          <a:effectLst/>
                        </a:rPr>
                        <a:t>14.3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14.4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2"/>
                  </a:ext>
                </a:extLst>
              </a:tr>
            </a:tbl>
          </a:graphicData>
        </a:graphic>
      </p:graphicFrame>
      <p:sp>
        <p:nvSpPr>
          <p:cNvPr id="4" name="Rectangle 3"/>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2011</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217357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46166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endParaRPr lang="en-US" sz="800" dirty="0"/>
          </a:p>
        </p:txBody>
      </p:sp>
      <p:graphicFrame>
        <p:nvGraphicFramePr>
          <p:cNvPr id="5" name="Table 4"/>
          <p:cNvGraphicFramePr>
            <a:graphicFrameLocks noGrp="1"/>
          </p:cNvGraphicFramePr>
          <p:nvPr>
            <p:extLst/>
          </p:nvPr>
        </p:nvGraphicFramePr>
        <p:xfrm>
          <a:off x="233267" y="592372"/>
          <a:ext cx="11663264" cy="5680348"/>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يناير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فبراير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مارس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ابريل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مايو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يونيو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يوليو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أغسطس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سبتمبر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أكتوبر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نوفمبر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ديسمبر 2020</a:t>
                      </a:r>
                      <a:endParaRPr lang="ar-AE" sz="1000"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kern="1200" dirty="0">
                          <a:solidFill>
                            <a:schemeClr val="tx1"/>
                          </a:solidFill>
                          <a:effectLst/>
                          <a:latin typeface="+mn-lt"/>
                          <a:ea typeface="+mn-ea"/>
                          <a:cs typeface="+mn-cs"/>
                        </a:rPr>
                        <a:t>2,127,020</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2,127,381</a:t>
                      </a:r>
                    </a:p>
                  </a:txBody>
                  <a:tcPr marL="9525" marR="9525" marT="9525" marB="0" anchor="ctr"/>
                </a:tc>
                <a:tc>
                  <a:txBody>
                    <a:bodyPr/>
                    <a:lstStyle/>
                    <a:p>
                      <a:pPr algn="ctr" fontAlgn="ctr"/>
                      <a:r>
                        <a:rPr lang="en-US" sz="1000" kern="1200">
                          <a:solidFill>
                            <a:schemeClr val="tx1"/>
                          </a:solidFill>
                          <a:effectLst/>
                          <a:latin typeface="+mn-lt"/>
                          <a:ea typeface="+mn-ea"/>
                          <a:cs typeface="+mn-cs"/>
                        </a:rPr>
                        <a:t>2,135,473</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2,136,029</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2,134,502</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2,139,199</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2,129,904</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2,125,197</a:t>
                      </a: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2,120,806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2,123,949 </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127,946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2,128,408</a:t>
                      </a:r>
                    </a:p>
                  </a:txBody>
                  <a:tcPr marL="0" marR="0" marT="0"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kern="1200" dirty="0">
                          <a:solidFill>
                            <a:schemeClr val="tx1"/>
                          </a:solidFill>
                          <a:effectLst/>
                          <a:latin typeface="+mn-lt"/>
                          <a:ea typeface="+mn-ea"/>
                          <a:cs typeface="+mn-cs"/>
                        </a:rPr>
                        <a:t>23.75</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23.74</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23.81</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23.79</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23.76</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23.79</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23.67</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23.60</a:t>
                      </a:r>
                    </a:p>
                  </a:txBody>
                  <a:tcPr marL="9525" marR="9525" marT="9525" marB="0" anchor="ctr"/>
                </a:tc>
                <a:tc>
                  <a:txBody>
                    <a:bodyPr/>
                    <a:lstStyle/>
                    <a:p>
                      <a:pPr marL="0" marR="0" algn="ctr" defTabSz="914400" rtl="0" eaLnBrk="1" fontAlgn="ctr" latinLnBrk="0" hangingPunct="1">
                        <a:spcBef>
                          <a:spcPts val="0"/>
                        </a:spcBef>
                        <a:spcAft>
                          <a:spcPts val="0"/>
                        </a:spcAft>
                      </a:pPr>
                      <a:r>
                        <a:rPr lang="en-US" sz="1000" kern="1200" dirty="0">
                          <a:solidFill>
                            <a:schemeClr val="tx1"/>
                          </a:solidFill>
                          <a:effectLst/>
                          <a:latin typeface="+mn-lt"/>
                          <a:ea typeface="+mn-ea"/>
                          <a:cs typeface="+mn-cs"/>
                        </a:rPr>
                        <a:t>23.5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23.5 </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127,946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23.6</a:t>
                      </a:r>
                    </a:p>
                  </a:txBody>
                  <a:tcPr marL="0" marR="0" marT="0"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spcBef>
                          <a:spcPts val="0"/>
                        </a:spcBef>
                        <a:spcAft>
                          <a:spcPts val="0"/>
                        </a:spcAft>
                      </a:pPr>
                      <a:r>
                        <a:rPr lang="ar-SA" sz="1000" b="1" kern="1200" dirty="0">
                          <a:solidFill>
                            <a:schemeClr val="bg1"/>
                          </a:solidFill>
                          <a:effectLst/>
                          <a:latin typeface="+mn-lt"/>
                          <a:ea typeface="+mn-ea"/>
                          <a:cs typeface="+mn-cs"/>
                        </a:rPr>
                        <a:t>يناير </a:t>
                      </a:r>
                      <a:r>
                        <a:rPr lang="en-US" sz="1000" b="1" kern="1200" dirty="0">
                          <a:solidFill>
                            <a:schemeClr val="bg1"/>
                          </a:solidFill>
                          <a:effectLst/>
                          <a:latin typeface="+mn-lt"/>
                          <a:ea typeface="+mn-ea"/>
                          <a:cs typeface="+mn-cs"/>
                        </a:rPr>
                        <a:t>2020</a:t>
                      </a: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SA" sz="1000" b="1" kern="1200" dirty="0">
                          <a:solidFill>
                            <a:schemeClr val="bg1"/>
                          </a:solidFill>
                          <a:effectLst/>
                          <a:latin typeface="+mn-lt"/>
                          <a:ea typeface="+mn-ea"/>
                          <a:cs typeface="+mn-cs"/>
                        </a:rPr>
                        <a:t>فبراير </a:t>
                      </a:r>
                      <a:r>
                        <a:rPr lang="en-US" sz="1000" b="1" kern="1200" dirty="0">
                          <a:solidFill>
                            <a:schemeClr val="bg1"/>
                          </a:solidFill>
                          <a:effectLst/>
                          <a:latin typeface="+mn-lt"/>
                          <a:ea typeface="+mn-ea"/>
                          <a:cs typeface="+mn-cs"/>
                        </a:rPr>
                        <a:t>2020</a:t>
                      </a:r>
                    </a:p>
                  </a:txBody>
                  <a:tcPr marL="60960" marR="60960" marT="8255"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مارس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أبريل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مايو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1" eaLnBrk="1" fontAlgn="ctr" latinLnBrk="0" hangingPunct="1">
                        <a:spcBef>
                          <a:spcPts val="0"/>
                        </a:spcBef>
                        <a:spcAft>
                          <a:spcPts val="0"/>
                        </a:spcAft>
                      </a:pPr>
                      <a:r>
                        <a:rPr lang="ar-AE" sz="1000" b="1" kern="1200" dirty="0">
                          <a:solidFill>
                            <a:schemeClr val="bg1"/>
                          </a:solidFill>
                          <a:effectLst/>
                          <a:latin typeface="+mn-lt"/>
                          <a:ea typeface="+mn-ea"/>
                          <a:cs typeface="+mn-cs"/>
                        </a:rPr>
                        <a:t>يوليو 2020</a:t>
                      </a: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AE" sz="1000" b="1" kern="1200" dirty="0">
                          <a:solidFill>
                            <a:schemeClr val="bg1"/>
                          </a:solidFill>
                          <a:effectLst/>
                          <a:latin typeface="+mn-lt"/>
                          <a:ea typeface="+mn-ea"/>
                          <a:cs typeface="+mn-cs"/>
                        </a:rPr>
                        <a:t>أغسطس 2020</a:t>
                      </a: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2020</a:t>
                      </a:r>
                    </a:p>
                  </a:txBody>
                  <a:tcPr marL="9525" marR="9525" marT="9525"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18,272,075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18,365,864</a:t>
                      </a:r>
                    </a:p>
                  </a:txBody>
                  <a:tcPr marL="60960" marR="60960" marT="825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18,133,687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17,510,337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16,751,055</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16,319,782</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16,479,866</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16,685,140</a:t>
                      </a:r>
                    </a:p>
                  </a:txBody>
                  <a:tcPr marL="0" marR="0" marT="0" marB="0" anchor="ctr"/>
                </a:tc>
                <a:tc>
                  <a:txBody>
                    <a:bodyPr/>
                    <a:lstStyle/>
                    <a:p>
                      <a:pPr marL="0" marR="0" algn="ctr">
                        <a:spcBef>
                          <a:spcPts val="0"/>
                        </a:spcBef>
                        <a:spcAft>
                          <a:spcPts val="0"/>
                        </a:spcAft>
                      </a:pPr>
                      <a:r>
                        <a:rPr lang="en-US" sz="1000" b="0" i="0" u="none" strike="noStrike" kern="1200" dirty="0">
                          <a:solidFill>
                            <a:srgbClr val="000000"/>
                          </a:solidFill>
                          <a:effectLst/>
                          <a:latin typeface="+mn-lt"/>
                          <a:ea typeface="+mn-ea"/>
                          <a:cs typeface="+mn-cs"/>
                        </a:rPr>
                        <a:t>16,716,502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16,716,782 </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16,707,715 </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16,820,680 </a:t>
                      </a: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204.1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204.9</a:t>
                      </a:r>
                    </a:p>
                  </a:txBody>
                  <a:tcPr marL="60960" marR="60960" marT="825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202.2</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195.1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186.4</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181.5</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a:solidFill>
                            <a:srgbClr val="000000"/>
                          </a:solidFill>
                          <a:effectLst/>
                          <a:latin typeface="+mn-lt"/>
                          <a:ea typeface="+mn-ea"/>
                          <a:cs typeface="+mn-cs"/>
                        </a:rPr>
                        <a:t>183.1</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185.2</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185.4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185.3</a:t>
                      </a:r>
                    </a:p>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 </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185.0</a:t>
                      </a:r>
                    </a:p>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 </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186.1</a:t>
                      </a:r>
                    </a:p>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 </a:t>
                      </a: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3,652,512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3,680,000</a:t>
                      </a:r>
                    </a:p>
                  </a:txBody>
                  <a:tcPr marL="60960" marR="60960" marT="825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3,694,952</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3,667,345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3,613,793</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3,580,533</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3,589,659</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a:solidFill>
                            <a:srgbClr val="000000"/>
                          </a:solidFill>
                          <a:effectLst/>
                          <a:latin typeface="+mn-lt"/>
                          <a:ea typeface="+mn-ea"/>
                          <a:cs typeface="+mn-cs"/>
                        </a:rPr>
                        <a:t>3,577,718</a:t>
                      </a:r>
                    </a:p>
                  </a:txBody>
                  <a:tcPr marL="0" marR="0" marT="0" marB="0" anchor="ctr"/>
                </a:tc>
                <a:tc>
                  <a:txBody>
                    <a:bodyPr/>
                    <a:lstStyle/>
                    <a:p>
                      <a:pPr marL="0" marR="0" algn="ctr" defTabSz="914400" rtl="0" eaLnBrk="1" latinLnBrk="0" hangingPunct="1">
                        <a:spcBef>
                          <a:spcPts val="0"/>
                        </a:spcBef>
                        <a:spcAft>
                          <a:spcPts val="0"/>
                        </a:spcAft>
                      </a:pPr>
                      <a:r>
                        <a:rPr lang="en-US" sz="1000" b="0" i="0" u="none" strike="noStrike" kern="1200" dirty="0">
                          <a:solidFill>
                            <a:srgbClr val="000000"/>
                          </a:solidFill>
                          <a:effectLst/>
                          <a:latin typeface="+mn-lt"/>
                          <a:ea typeface="+mn-ea"/>
                          <a:cs typeface="+mn-cs"/>
                        </a:rPr>
                        <a:t>3,587,517</a:t>
                      </a:r>
                    </a:p>
                    <a:p>
                      <a:pPr marL="0" marR="0" algn="ctr" defTabSz="914400" rtl="0" eaLnBrk="1" latinLnBrk="0" hangingPunct="1">
                        <a:spcBef>
                          <a:spcPts val="0"/>
                        </a:spcBef>
                        <a:spcAft>
                          <a:spcPts val="0"/>
                        </a:spcAft>
                      </a:pPr>
                      <a:r>
                        <a:rPr lang="en-US" sz="1000" b="0" i="0" u="none" strike="noStrike" kern="1200" dirty="0">
                          <a:solidFill>
                            <a:srgbClr val="000000"/>
                          </a:solidFill>
                          <a:effectLst/>
                          <a:latin typeface="+mn-lt"/>
                          <a:ea typeface="+mn-ea"/>
                          <a:cs typeface="+mn-cs"/>
                        </a:rPr>
                        <a:t> </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3,595,592 </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3,619,595 </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3,641,845</a:t>
                      </a:r>
                    </a:p>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14,619,563</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14,685,864</a:t>
                      </a:r>
                    </a:p>
                  </a:txBody>
                  <a:tcPr marL="60960" marR="60960" marT="825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14,438,735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13,842,992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13,137,262</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a:solidFill>
                            <a:srgbClr val="000000"/>
                          </a:solidFill>
                          <a:effectLst/>
                          <a:latin typeface="+mn-lt"/>
                          <a:ea typeface="+mn-ea"/>
                          <a:cs typeface="+mn-cs"/>
                        </a:rPr>
                        <a:t>12,739,249</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12,890,207</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13,107,422</a:t>
                      </a:r>
                    </a:p>
                  </a:txBody>
                  <a:tcPr marL="0" marR="0" marT="0" marB="0" anchor="ctr"/>
                </a:tc>
                <a:tc>
                  <a:txBody>
                    <a:bodyPr/>
                    <a:lstStyle/>
                    <a:p>
                      <a:pPr marL="0" marR="0" algn="ctr" defTabSz="914400" rtl="0" eaLnBrk="1" latinLnBrk="0" hangingPunct="1">
                        <a:spcBef>
                          <a:spcPts val="0"/>
                        </a:spcBef>
                        <a:spcAft>
                          <a:spcPts val="0"/>
                        </a:spcAft>
                      </a:pPr>
                      <a:r>
                        <a:rPr lang="en-US" sz="1000" b="0" i="0" u="none" strike="noStrike" kern="1200" dirty="0">
                          <a:solidFill>
                            <a:srgbClr val="000000"/>
                          </a:solidFill>
                          <a:effectLst/>
                          <a:latin typeface="+mn-lt"/>
                          <a:ea typeface="+mn-ea"/>
                          <a:cs typeface="+mn-cs"/>
                        </a:rPr>
                        <a:t>13,128,985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13,121,190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13,088,120 </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13,178,835</a:t>
                      </a: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a:solidFill>
                            <a:schemeClr val="bg1"/>
                          </a:solidFill>
                          <a:effectLst/>
                        </a:rPr>
                        <a:t>إحصائيات الانترنت (3) </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spcBef>
                          <a:spcPts val="0"/>
                        </a:spcBef>
                        <a:spcAft>
                          <a:spcPts val="0"/>
                        </a:spcAft>
                      </a:pPr>
                      <a:r>
                        <a:rPr lang="ar-SA" sz="1000" b="1" kern="1200" dirty="0">
                          <a:solidFill>
                            <a:schemeClr val="bg1"/>
                          </a:solidFill>
                          <a:effectLst/>
                          <a:latin typeface="+mn-lt"/>
                          <a:ea typeface="+mn-ea"/>
                          <a:cs typeface="+mn-cs"/>
                        </a:rPr>
                        <a:t>يناير </a:t>
                      </a:r>
                      <a:r>
                        <a:rPr lang="en-US" sz="1000" b="1" kern="1200" dirty="0">
                          <a:solidFill>
                            <a:schemeClr val="bg1"/>
                          </a:solidFill>
                          <a:effectLst/>
                          <a:latin typeface="+mn-lt"/>
                          <a:ea typeface="+mn-ea"/>
                          <a:cs typeface="+mn-cs"/>
                        </a:rPr>
                        <a:t>2020</a:t>
                      </a: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SA" sz="1000" b="1" kern="1200" dirty="0">
                          <a:solidFill>
                            <a:schemeClr val="bg1"/>
                          </a:solidFill>
                          <a:effectLst/>
                          <a:latin typeface="+mn-lt"/>
                          <a:ea typeface="+mn-ea"/>
                          <a:cs typeface="+mn-cs"/>
                        </a:rPr>
                        <a:t>فبراير </a:t>
                      </a:r>
                      <a:r>
                        <a:rPr lang="en-US" sz="1000" b="1" kern="1200" dirty="0">
                          <a:solidFill>
                            <a:schemeClr val="bg1"/>
                          </a:solidFill>
                          <a:effectLst/>
                          <a:latin typeface="+mn-lt"/>
                          <a:ea typeface="+mn-ea"/>
                          <a:cs typeface="+mn-cs"/>
                        </a:rPr>
                        <a:t>2020</a:t>
                      </a:r>
                    </a:p>
                  </a:txBody>
                  <a:tcPr marL="60960" marR="60960" marT="825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مارس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أبريل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مايو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يوليو 2020</a:t>
                      </a: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أغسطس 2020</a:t>
                      </a: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2020</a:t>
                      </a:r>
                    </a:p>
                  </a:txBody>
                  <a:tcPr marL="9525" marR="9525" marT="9525" marB="0" anchor="ctr">
                    <a:solidFill>
                      <a:schemeClr val="accent2"/>
                    </a:solidFill>
                  </a:tcPr>
                </a:tc>
                <a:extLst>
                  <a:ext uri="{0D108BD9-81ED-4DB2-BD59-A6C34878D82A}">
                    <a16:rowId xmlns:a16="http://schemas.microsoft.com/office/drawing/2014/main" val="10008"/>
                  </a:ext>
                </a:extLst>
              </a:tr>
              <a:tr h="433772">
                <a:tc>
                  <a:txBody>
                    <a:bodyPr/>
                    <a:lstStyle/>
                    <a:p>
                      <a:pPr marL="0" marR="0" algn="ctr" rtl="1">
                        <a:spcBef>
                          <a:spcPts val="0"/>
                        </a:spcBef>
                        <a:spcAft>
                          <a:spcPts val="0"/>
                        </a:spcAft>
                      </a:pPr>
                      <a:r>
                        <a:rPr lang="ar-SA" sz="1000" i="0" dirty="0">
                          <a:effectLst/>
                          <a:latin typeface="Times New Roman" panose="02020603050405020304" pitchFamily="18" charset="0"/>
                          <a:ea typeface="Times New Roman" panose="02020603050405020304" pitchFamily="18" charset="0"/>
                          <a:cs typeface="Al-Mohanad"/>
                        </a:rPr>
                        <a:t>مشتركي الانترنت</a:t>
                      </a:r>
                      <a:endParaRPr lang="en-US" sz="1200" i="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3,045,086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3,038,289</a:t>
                      </a:r>
                    </a:p>
                  </a:txBody>
                  <a:tcPr marL="60960" marR="60960" marT="825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3,043,935 </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  3,006,642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2,996,766 </a:t>
                      </a:r>
                    </a:p>
                  </a:txBody>
                  <a:tcPr marL="68580" marR="68580" marT="9525"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   3,020,378</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3,001,839</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2,996,174</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2,968,409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2,964,901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2,981,202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2,980,166</a:t>
                      </a:r>
                    </a:p>
                  </a:txBody>
                  <a:tcPr marL="0" marR="0" marT="0" marB="0" anchor="ctr"/>
                </a:tc>
                <a:extLst>
                  <a:ext uri="{0D108BD9-81ED-4DB2-BD59-A6C34878D82A}">
                    <a16:rowId xmlns:a16="http://schemas.microsoft.com/office/drawing/2014/main" val="10011"/>
                  </a:ext>
                </a:extLst>
              </a:tr>
              <a:tr h="433772">
                <a:tc>
                  <a:txBody>
                    <a:bodyPr/>
                    <a:lstStyle/>
                    <a:p>
                      <a:pPr marL="0" marR="0" algn="ctr" rtl="1">
                        <a:spcBef>
                          <a:spcPts val="0"/>
                        </a:spcBef>
                        <a:spcAft>
                          <a:spcPts val="0"/>
                        </a:spcAft>
                      </a:pPr>
                      <a:r>
                        <a:rPr lang="ar-SA" sz="1000" i="0" dirty="0">
                          <a:effectLst/>
                          <a:latin typeface="Times New Roman" panose="02020603050405020304" pitchFamily="18" charset="0"/>
                          <a:ea typeface="Times New Roman" panose="02020603050405020304" pitchFamily="18" charset="0"/>
                          <a:cs typeface="Al-Mohanad"/>
                        </a:rPr>
                        <a:t>مشتركي الانترنت عبر  الخط الهاتفي </a:t>
                      </a:r>
                      <a:r>
                        <a:rPr lang="ar-SA" sz="1000" i="0" baseline="30000" dirty="0">
                          <a:effectLst/>
                          <a:latin typeface="Times New Roman" panose="02020603050405020304" pitchFamily="18" charset="0"/>
                          <a:ea typeface="Times New Roman" panose="02020603050405020304" pitchFamily="18" charset="0"/>
                          <a:cs typeface="Al-Mohanad"/>
                        </a:rPr>
                        <a:t>(3)</a:t>
                      </a:r>
                      <a:r>
                        <a:rPr lang="ar-SA" sz="1000" i="0" dirty="0">
                          <a:effectLst/>
                          <a:latin typeface="Times New Roman" panose="02020603050405020304" pitchFamily="18" charset="0"/>
                          <a:ea typeface="Times New Roman" panose="02020603050405020304" pitchFamily="18" charset="0"/>
                          <a:cs typeface="Al-Mohanad"/>
                        </a:rPr>
                        <a:t>  </a:t>
                      </a:r>
                      <a:endParaRPr lang="en-US" sz="1200" i="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0</a:t>
                      </a:r>
                    </a:p>
                  </a:txBody>
                  <a:tcPr marL="60960" marR="60960" marT="825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0</a:t>
                      </a:r>
                    </a:p>
                  </a:txBody>
                  <a:tcPr marL="68580" marR="68580" marT="9525"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0</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0</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0</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0</a:t>
                      </a:r>
                    </a:p>
                  </a:txBody>
                  <a:tcPr marL="0" marR="0" marT="0" marB="0" anchor="ctr"/>
                </a:tc>
                <a:extLst>
                  <a:ext uri="{0D108BD9-81ED-4DB2-BD59-A6C34878D82A}">
                    <a16:rowId xmlns:a16="http://schemas.microsoft.com/office/drawing/2014/main" val="10012"/>
                  </a:ext>
                </a:extLst>
              </a:tr>
              <a:tr h="433772">
                <a:tc>
                  <a:txBody>
                    <a:bodyPr/>
                    <a:lstStyle/>
                    <a:p>
                      <a:pPr marL="0" marR="0" algn="ctr" rtl="1">
                        <a:spcBef>
                          <a:spcPts val="0"/>
                        </a:spcBef>
                        <a:spcAft>
                          <a:spcPts val="0"/>
                        </a:spcAft>
                      </a:pPr>
                      <a:r>
                        <a:rPr lang="ar-SA" sz="1000" i="0">
                          <a:effectLst/>
                          <a:latin typeface="Times New Roman" panose="02020603050405020304" pitchFamily="18" charset="0"/>
                          <a:ea typeface="Times New Roman" panose="02020603050405020304" pitchFamily="18" charset="0"/>
                          <a:cs typeface="Al-Mohanad"/>
                        </a:rPr>
                        <a:t>مشتركي النطاق العريض</a:t>
                      </a:r>
                      <a:endParaRPr lang="en-US" sz="1200" i="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3,044,526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 3,036,249</a:t>
                      </a:r>
                    </a:p>
                  </a:txBody>
                  <a:tcPr marL="60960" marR="60960" marT="825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3,043,935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3,004,204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2,992,143</a:t>
                      </a:r>
                    </a:p>
                  </a:txBody>
                  <a:tcPr marL="68580" marR="68580" marT="9525" marB="0" anchor="ctr"/>
                </a:tc>
                <a:tc>
                  <a:txBody>
                    <a:bodyPr/>
                    <a:lstStyle/>
                    <a:p>
                      <a:pPr marL="0" marR="0" algn="ctr" defTabSz="914400" rtl="0" eaLnBrk="1" fontAlgn="ctr" latinLnBrk="0" hangingPunct="1">
                        <a:spcBef>
                          <a:spcPts val="0"/>
                        </a:spcBef>
                        <a:spcAft>
                          <a:spcPts val="0"/>
                        </a:spcAft>
                      </a:pPr>
                      <a:r>
                        <a:rPr lang="en-US" sz="1000" kern="1200" dirty="0">
                          <a:solidFill>
                            <a:schemeClr val="tx1"/>
                          </a:solidFill>
                          <a:effectLst/>
                          <a:latin typeface="+mn-lt"/>
                          <a:ea typeface="+mn-ea"/>
                          <a:cs typeface="+mn-cs"/>
                        </a:rPr>
                        <a:t>3,018,369</a:t>
                      </a:r>
                    </a:p>
                  </a:txBody>
                  <a:tcPr marL="0" marR="0" marT="0" marB="0" anchor="ctr"/>
                </a:tc>
                <a:tc>
                  <a:txBody>
                    <a:bodyPr/>
                    <a:lstStyle/>
                    <a:p>
                      <a:pPr marL="0" marR="0" algn="ctr" defTabSz="914400" rtl="0" eaLnBrk="1" fontAlgn="ctr" latinLnBrk="0" hangingPunct="1">
                        <a:spcBef>
                          <a:spcPts val="0"/>
                        </a:spcBef>
                        <a:spcAft>
                          <a:spcPts val="0"/>
                        </a:spcAft>
                      </a:pPr>
                      <a:r>
                        <a:rPr lang="en-US" sz="1000" kern="1200" dirty="0">
                          <a:solidFill>
                            <a:schemeClr val="tx1"/>
                          </a:solidFill>
                          <a:effectLst/>
                          <a:latin typeface="+mn-lt"/>
                          <a:ea typeface="+mn-ea"/>
                          <a:cs typeface="+mn-cs"/>
                        </a:rPr>
                        <a:t>2,999,300</a:t>
                      </a:r>
                    </a:p>
                  </a:txBody>
                  <a:tcPr marL="0" marR="0" marT="0" marB="0" anchor="ctr"/>
                </a:tc>
                <a:tc>
                  <a:txBody>
                    <a:bodyPr/>
                    <a:lstStyle/>
                    <a:p>
                      <a:pPr marL="0" marR="0" algn="ctr" defTabSz="914400" rtl="0" eaLnBrk="1" fontAlgn="ctr" latinLnBrk="0" hangingPunct="1">
                        <a:spcBef>
                          <a:spcPts val="0"/>
                        </a:spcBef>
                        <a:spcAft>
                          <a:spcPts val="0"/>
                        </a:spcAft>
                      </a:pPr>
                      <a:r>
                        <a:rPr lang="en-US" sz="1000" kern="1200" dirty="0">
                          <a:solidFill>
                            <a:schemeClr val="tx1"/>
                          </a:solidFill>
                          <a:effectLst/>
                          <a:latin typeface="+mn-lt"/>
                          <a:ea typeface="+mn-ea"/>
                          <a:cs typeface="+mn-cs"/>
                        </a:rPr>
                        <a:t>2,992,005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2,968,409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2,964,901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2,981,202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3,245,123.00</a:t>
                      </a:r>
                    </a:p>
                  </a:txBody>
                  <a:tcPr marL="0" marR="0" marT="0" marB="0" anchor="ctr"/>
                </a:tc>
                <a:extLst>
                  <a:ext uri="{0D108BD9-81ED-4DB2-BD59-A6C34878D82A}">
                    <a16:rowId xmlns:a16="http://schemas.microsoft.com/office/drawing/2014/main" val="10013"/>
                  </a:ext>
                </a:extLst>
              </a:tr>
              <a:tr h="433772">
                <a:tc>
                  <a:txBody>
                    <a:bodyPr/>
                    <a:lstStyle/>
                    <a:p>
                      <a:pPr marL="0" marR="0" algn="ctr" rtl="1">
                        <a:spcBef>
                          <a:spcPts val="0"/>
                        </a:spcBef>
                        <a:spcAft>
                          <a:spcPts val="0"/>
                        </a:spcAft>
                      </a:pPr>
                      <a:r>
                        <a:rPr lang="ar-AE" sz="1000" i="0" dirty="0">
                          <a:effectLst/>
                          <a:latin typeface="Times New Roman" panose="02020603050405020304" pitchFamily="18" charset="0"/>
                          <a:ea typeface="Times New Roman" panose="02020603050405020304" pitchFamily="18" charset="0"/>
                          <a:cs typeface="Al-Mohanad"/>
                        </a:rPr>
                        <a:t>مشتركي </a:t>
                      </a:r>
                      <a:r>
                        <a:rPr lang="ar-SA" sz="1000" i="0" dirty="0">
                          <a:effectLst/>
                          <a:latin typeface="Times New Roman" panose="02020603050405020304" pitchFamily="18" charset="0"/>
                          <a:ea typeface="Times New Roman" panose="02020603050405020304" pitchFamily="18" charset="0"/>
                          <a:cs typeface="Al-Mohanad"/>
                        </a:rPr>
                        <a:t>انترنت النطاق العريض لكل 100 نسمة</a:t>
                      </a:r>
                      <a:endParaRPr lang="en-US" sz="1200" i="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34.</a:t>
                      </a:r>
                      <a:r>
                        <a:rPr lang="ar-SA" sz="1000" kern="1200" dirty="0">
                          <a:solidFill>
                            <a:schemeClr val="tx1"/>
                          </a:solidFill>
                          <a:effectLst/>
                          <a:latin typeface="+mn-lt"/>
                          <a:ea typeface="+mn-ea"/>
                          <a:cs typeface="+mn-cs"/>
                        </a:rPr>
                        <a:t>0</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ar-SA" sz="1000" kern="1200" dirty="0">
                          <a:solidFill>
                            <a:schemeClr val="tx1"/>
                          </a:solidFill>
                          <a:effectLst/>
                          <a:latin typeface="+mn-lt"/>
                          <a:ea typeface="+mn-ea"/>
                          <a:cs typeface="+mn-cs"/>
                        </a:rPr>
                        <a:t>33</a:t>
                      </a:r>
                      <a:r>
                        <a:rPr lang="en-US" sz="1000" kern="1200" dirty="0">
                          <a:solidFill>
                            <a:schemeClr val="tx1"/>
                          </a:solidFill>
                          <a:effectLst/>
                          <a:latin typeface="+mn-lt"/>
                          <a:ea typeface="+mn-ea"/>
                          <a:cs typeface="+mn-cs"/>
                        </a:rPr>
                        <a:t>.</a:t>
                      </a:r>
                      <a:r>
                        <a:rPr lang="ar-SA" sz="1000" kern="1200" dirty="0">
                          <a:solidFill>
                            <a:schemeClr val="tx1"/>
                          </a:solidFill>
                          <a:effectLst/>
                          <a:latin typeface="+mn-lt"/>
                          <a:ea typeface="+mn-ea"/>
                          <a:cs typeface="+mn-cs"/>
                        </a:rPr>
                        <a:t>9</a:t>
                      </a:r>
                      <a:endParaRPr lang="en-US" sz="1000" kern="1200" dirty="0">
                        <a:solidFill>
                          <a:schemeClr val="tx1"/>
                        </a:solidFill>
                        <a:effectLst/>
                        <a:latin typeface="+mn-lt"/>
                        <a:ea typeface="+mn-ea"/>
                        <a:cs typeface="+mn-cs"/>
                      </a:endParaRPr>
                    </a:p>
                  </a:txBody>
                  <a:tcPr marL="60960" marR="60960" marT="825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33.9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33.5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33.3</a:t>
                      </a:r>
                    </a:p>
                  </a:txBody>
                  <a:tcPr marL="68580" marR="68580" marT="9525"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34</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34</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34</a:t>
                      </a:r>
                    </a:p>
                  </a:txBody>
                  <a:tcPr marL="0" marR="0" marT="0" marB="0" anchor="ctr"/>
                </a:tc>
                <a:tc>
                  <a:txBody>
                    <a:bodyPr/>
                    <a:lstStyle/>
                    <a:p>
                      <a:pPr marL="0" marR="0" algn="ctr">
                        <a:spcBef>
                          <a:spcPts val="0"/>
                        </a:spcBef>
                        <a:spcAft>
                          <a:spcPts val="0"/>
                        </a:spcAft>
                      </a:pPr>
                      <a:r>
                        <a:rPr lang="en-US" sz="1000" b="0" i="0" u="none" strike="noStrike" kern="1200" dirty="0">
                          <a:solidFill>
                            <a:srgbClr val="000000"/>
                          </a:solidFill>
                          <a:effectLst/>
                          <a:latin typeface="+mn-lt"/>
                          <a:ea typeface="+mn-ea"/>
                          <a:cs typeface="+mn-cs"/>
                        </a:rPr>
                        <a:t>34</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32.9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33.0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35.91</a:t>
                      </a:r>
                    </a:p>
                  </a:txBody>
                  <a:tcPr marL="0" marR="0" marT="0" marB="0" anchor="ctr"/>
                </a:tc>
                <a:extLst>
                  <a:ext uri="{0D108BD9-81ED-4DB2-BD59-A6C34878D82A}">
                    <a16:rowId xmlns:a16="http://schemas.microsoft.com/office/drawing/2014/main" val="10014"/>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2020</a:t>
            </a:r>
            <a:endParaRPr lang="en-US" sz="2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554897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46166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3085846554"/>
              </p:ext>
            </p:extLst>
          </p:nvPr>
        </p:nvGraphicFramePr>
        <p:xfrm>
          <a:off x="233267" y="592372"/>
          <a:ext cx="11663264" cy="5680348"/>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يناير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فبراير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مارس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ابريل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مايو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يونيو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يوليو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أغسطس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سبتمبر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أكتوبر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نوفمبر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ديسمبر 2020</a:t>
                      </a:r>
                      <a:endParaRPr lang="ar-AE" sz="1000"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dirty="0">
                          <a:solidFill>
                            <a:srgbClr val="000000"/>
                          </a:solidFill>
                          <a:effectLst/>
                          <a:latin typeface="+mn-lt"/>
                        </a:rPr>
                        <a:t>2,114,459</a:t>
                      </a:r>
                    </a:p>
                  </a:txBody>
                  <a:tcPr marL="9525" marR="9525" marT="9525" marB="0" anchor="ctr"/>
                </a:tc>
                <a:tc>
                  <a:txBody>
                    <a:bodyPr/>
                    <a:lstStyle/>
                    <a:p>
                      <a:pPr algn="ctr" fontAlgn="ctr"/>
                      <a:r>
                        <a:rPr lang="en-US" sz="1000" b="0" i="0" u="none" strike="noStrike" dirty="0">
                          <a:solidFill>
                            <a:srgbClr val="000000"/>
                          </a:solidFill>
                          <a:effectLst/>
                          <a:latin typeface="+mn-lt"/>
                        </a:rPr>
                        <a:t>2,112,210</a:t>
                      </a:r>
                    </a:p>
                  </a:txBody>
                  <a:tcPr marL="9525" marR="9525" marT="9525" marB="0" anchor="ctr"/>
                </a:tc>
                <a:tc>
                  <a:txBody>
                    <a:bodyPr/>
                    <a:lstStyle/>
                    <a:p>
                      <a:pPr algn="ctr" fontAlgn="ctr"/>
                      <a:r>
                        <a:rPr lang="en-US" sz="1000" b="0" i="0" u="none" strike="noStrike" dirty="0">
                          <a:solidFill>
                            <a:srgbClr val="000000"/>
                          </a:solidFill>
                          <a:effectLst/>
                          <a:latin typeface="+mn-lt"/>
                        </a:rPr>
                        <a:t>2,118,404</a:t>
                      </a:r>
                    </a:p>
                  </a:txBody>
                  <a:tcPr marL="9525" marR="9525" marT="9525" marB="0" anchor="ctr"/>
                </a:tc>
                <a:tc>
                  <a:txBody>
                    <a:bodyPr/>
                    <a:lstStyle/>
                    <a:p>
                      <a:pPr algn="ctr" fontAlgn="ctr"/>
                      <a:r>
                        <a:rPr lang="en-US" sz="1000" b="0" i="0" u="none" strike="noStrike">
                          <a:solidFill>
                            <a:srgbClr val="000000"/>
                          </a:solidFill>
                          <a:effectLst/>
                          <a:latin typeface="+mn-lt"/>
                        </a:rPr>
                        <a:t>2,116,939</a:t>
                      </a:r>
                    </a:p>
                  </a:txBody>
                  <a:tcPr marL="9525" marR="9525" marT="9525" marB="0" anchor="ctr"/>
                </a:tc>
                <a:tc>
                  <a:txBody>
                    <a:bodyPr/>
                    <a:lstStyle/>
                    <a:p>
                      <a:pPr algn="ctr" fontAlgn="ctr"/>
                      <a:r>
                        <a:rPr lang="en-US" sz="1000" b="0" i="0" u="none" strike="noStrike" dirty="0">
                          <a:solidFill>
                            <a:srgbClr val="000000"/>
                          </a:solidFill>
                          <a:effectLst/>
                          <a:latin typeface="+mn-lt"/>
                        </a:rPr>
                        <a:t>2,117,100</a:t>
                      </a:r>
                    </a:p>
                  </a:txBody>
                  <a:tcPr marL="9525" marR="9525" marT="9525" marB="0" anchor="ctr"/>
                </a:tc>
                <a:tc>
                  <a:txBody>
                    <a:bodyPr/>
                    <a:lstStyle/>
                    <a:p>
                      <a:pPr algn="ctr" fontAlgn="ctr"/>
                      <a:r>
                        <a:rPr lang="en-US" sz="1000" b="0" i="0" u="none" strike="noStrike" dirty="0">
                          <a:solidFill>
                            <a:srgbClr val="000000"/>
                          </a:solidFill>
                          <a:effectLst/>
                          <a:latin typeface="+mn-lt"/>
                        </a:rPr>
                        <a:t>2,114,551</a:t>
                      </a:r>
                    </a:p>
                  </a:txBody>
                  <a:tcPr marL="9525" marR="9525" marT="9525" marB="0" anchor="ctr"/>
                </a:tc>
                <a:tc>
                  <a:txBody>
                    <a:bodyPr/>
                    <a:lstStyle/>
                    <a:p>
                      <a:pPr algn="ctr" fontAlgn="ctr"/>
                      <a:r>
                        <a:rPr lang="en-US" sz="1000" b="0" i="0" u="none" strike="noStrike">
                          <a:solidFill>
                            <a:srgbClr val="000000"/>
                          </a:solidFill>
                          <a:effectLst/>
                          <a:latin typeface="+mn-lt"/>
                        </a:rPr>
                        <a:t>2,110,673</a:t>
                      </a:r>
                    </a:p>
                  </a:txBody>
                  <a:tcPr marL="9525" marR="9525" marT="9525" marB="0" anchor="ctr"/>
                </a:tc>
                <a:tc>
                  <a:txBody>
                    <a:bodyPr/>
                    <a:lstStyle/>
                    <a:p>
                      <a:pPr algn="ctr" fontAlgn="ctr"/>
                      <a:r>
                        <a:rPr lang="en-US" sz="1000" b="0" i="0" u="none" strike="noStrike">
                          <a:solidFill>
                            <a:srgbClr val="000000"/>
                          </a:solidFill>
                          <a:effectLst/>
                          <a:latin typeface="+mn-lt"/>
                        </a:rPr>
                        <a:t>2,111,381</a:t>
                      </a:r>
                    </a:p>
                  </a:txBody>
                  <a:tcPr marL="9525" marR="9525" marT="9525" marB="0" anchor="ctr"/>
                </a:tc>
                <a:tc>
                  <a:txBody>
                    <a:bodyPr/>
                    <a:lstStyle/>
                    <a:p>
                      <a:pPr algn="ctr" fontAlgn="ctr"/>
                      <a:r>
                        <a:rPr lang="en-US" sz="1000" b="0" i="0" u="none" strike="noStrike">
                          <a:solidFill>
                            <a:srgbClr val="000000"/>
                          </a:solidFill>
                          <a:effectLst/>
                          <a:latin typeface="+mn-lt"/>
                        </a:rPr>
                        <a:t>2,115,700</a:t>
                      </a:r>
                    </a:p>
                  </a:txBody>
                  <a:tcPr marL="9525" marR="9525" marT="9525" marB="0" anchor="ctr"/>
                </a:tc>
                <a:tc>
                  <a:txBody>
                    <a:bodyPr/>
                    <a:lstStyle/>
                    <a:p>
                      <a:pPr algn="ctr" fontAlgn="ctr"/>
                      <a:r>
                        <a:rPr lang="en-US" sz="1000" b="0" i="0" u="none" strike="noStrike">
                          <a:solidFill>
                            <a:srgbClr val="000000"/>
                          </a:solidFill>
                          <a:effectLst/>
                          <a:latin typeface="+mn-lt"/>
                        </a:rPr>
                        <a:t>2,117,957</a:t>
                      </a:r>
                    </a:p>
                  </a:txBody>
                  <a:tcPr marL="9525" marR="9525" marT="9525" marB="0" anchor="ctr"/>
                </a:tc>
                <a:tc>
                  <a:txBody>
                    <a:bodyPr/>
                    <a:lstStyle/>
                    <a:p>
                      <a:pPr algn="ctr" fontAlgn="ctr"/>
                      <a:r>
                        <a:rPr lang="en-US" sz="1000" b="0" i="0" u="none" strike="noStrike">
                          <a:solidFill>
                            <a:srgbClr val="000000"/>
                          </a:solidFill>
                          <a:effectLst/>
                          <a:latin typeface="+mn-lt"/>
                        </a:rPr>
                        <a:t>2,120,692</a:t>
                      </a:r>
                    </a:p>
                  </a:txBody>
                  <a:tcPr marL="9525" marR="9525" marT="9525" marB="0" anchor="ctr"/>
                </a:tc>
                <a:tc>
                  <a:txBody>
                    <a:bodyPr/>
                    <a:lstStyle/>
                    <a:p>
                      <a:pPr algn="ctr" fontAlgn="ctr"/>
                      <a:r>
                        <a:rPr lang="en-US" sz="1000" b="0" i="0" u="none" strike="noStrike">
                          <a:solidFill>
                            <a:srgbClr val="000000"/>
                          </a:solidFill>
                          <a:effectLst/>
                          <a:latin typeface="+mn-lt"/>
                        </a:rPr>
                        <a:t>2,123,529</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a:solidFill>
                            <a:srgbClr val="000000"/>
                          </a:solidFill>
                          <a:effectLst/>
                          <a:latin typeface="+mn-lt"/>
                        </a:rPr>
                        <a:t>23.85</a:t>
                      </a:r>
                    </a:p>
                  </a:txBody>
                  <a:tcPr marL="9525" marR="9525" marT="9525" marB="0" anchor="ctr"/>
                </a:tc>
                <a:tc>
                  <a:txBody>
                    <a:bodyPr/>
                    <a:lstStyle/>
                    <a:p>
                      <a:pPr algn="ctr" fontAlgn="ctr"/>
                      <a:r>
                        <a:rPr lang="en-US" sz="1000" b="0" i="0" u="none" strike="noStrike">
                          <a:solidFill>
                            <a:srgbClr val="000000"/>
                          </a:solidFill>
                          <a:effectLst/>
                          <a:latin typeface="+mn-lt"/>
                        </a:rPr>
                        <a:t>23.80</a:t>
                      </a:r>
                    </a:p>
                  </a:txBody>
                  <a:tcPr marL="9525" marR="9525" marT="9525" marB="0" anchor="ctr"/>
                </a:tc>
                <a:tc>
                  <a:txBody>
                    <a:bodyPr/>
                    <a:lstStyle/>
                    <a:p>
                      <a:pPr algn="ctr" fontAlgn="ctr"/>
                      <a:r>
                        <a:rPr lang="en-US" sz="1000" b="0" i="0" u="none" strike="noStrike">
                          <a:solidFill>
                            <a:srgbClr val="000000"/>
                          </a:solidFill>
                          <a:effectLst/>
                          <a:latin typeface="+mn-lt"/>
                        </a:rPr>
                        <a:t>23.85</a:t>
                      </a:r>
                    </a:p>
                  </a:txBody>
                  <a:tcPr marL="9525" marR="9525" marT="9525" marB="0" anchor="ctr"/>
                </a:tc>
                <a:tc>
                  <a:txBody>
                    <a:bodyPr/>
                    <a:lstStyle/>
                    <a:p>
                      <a:pPr algn="ctr" fontAlgn="ctr"/>
                      <a:r>
                        <a:rPr lang="en-US" sz="1000" b="0" i="0" u="none" strike="noStrike">
                          <a:solidFill>
                            <a:srgbClr val="000000"/>
                          </a:solidFill>
                          <a:effectLst/>
                          <a:latin typeface="+mn-lt"/>
                        </a:rPr>
                        <a:t>23.82</a:t>
                      </a:r>
                    </a:p>
                  </a:txBody>
                  <a:tcPr marL="9525" marR="9525" marT="9525" marB="0" anchor="ctr"/>
                </a:tc>
                <a:tc>
                  <a:txBody>
                    <a:bodyPr/>
                    <a:lstStyle/>
                    <a:p>
                      <a:pPr algn="ctr" fontAlgn="ctr"/>
                      <a:r>
                        <a:rPr lang="en-US" sz="1000" b="0" i="0" u="none" strike="noStrike">
                          <a:solidFill>
                            <a:srgbClr val="000000"/>
                          </a:solidFill>
                          <a:effectLst/>
                          <a:latin typeface="+mn-lt"/>
                        </a:rPr>
                        <a:t>23.80</a:t>
                      </a:r>
                    </a:p>
                  </a:txBody>
                  <a:tcPr marL="9525" marR="9525" marT="9525" marB="0" anchor="ctr"/>
                </a:tc>
                <a:tc>
                  <a:txBody>
                    <a:bodyPr/>
                    <a:lstStyle/>
                    <a:p>
                      <a:pPr algn="ctr" fontAlgn="ctr"/>
                      <a:r>
                        <a:rPr lang="en-US" sz="1000" b="0" i="0" u="none" strike="noStrike">
                          <a:solidFill>
                            <a:srgbClr val="000000"/>
                          </a:solidFill>
                          <a:effectLst/>
                          <a:latin typeface="+mn-lt"/>
                        </a:rPr>
                        <a:t>23.75</a:t>
                      </a:r>
                    </a:p>
                  </a:txBody>
                  <a:tcPr marL="9525" marR="9525" marT="9525" marB="0" anchor="ctr"/>
                </a:tc>
                <a:tc>
                  <a:txBody>
                    <a:bodyPr/>
                    <a:lstStyle/>
                    <a:p>
                      <a:pPr algn="ctr" fontAlgn="ctr"/>
                      <a:r>
                        <a:rPr lang="en-US" sz="1000" b="0" i="0" u="none" strike="noStrike">
                          <a:solidFill>
                            <a:srgbClr val="000000"/>
                          </a:solidFill>
                          <a:effectLst/>
                          <a:latin typeface="+mn-lt"/>
                        </a:rPr>
                        <a:t>23.69</a:t>
                      </a:r>
                    </a:p>
                  </a:txBody>
                  <a:tcPr marL="9525" marR="9525" marT="9525" marB="0" anchor="ctr"/>
                </a:tc>
                <a:tc>
                  <a:txBody>
                    <a:bodyPr/>
                    <a:lstStyle/>
                    <a:p>
                      <a:pPr algn="ctr" fontAlgn="ctr"/>
                      <a:r>
                        <a:rPr lang="en-US" sz="1000" b="0" i="0" u="none" strike="noStrike" dirty="0">
                          <a:solidFill>
                            <a:srgbClr val="000000"/>
                          </a:solidFill>
                          <a:effectLst/>
                          <a:latin typeface="+mn-lt"/>
                        </a:rPr>
                        <a:t>23.68</a:t>
                      </a:r>
                    </a:p>
                  </a:txBody>
                  <a:tcPr marL="9525" marR="9525" marT="9525" marB="0" anchor="ctr"/>
                </a:tc>
                <a:tc>
                  <a:txBody>
                    <a:bodyPr/>
                    <a:lstStyle/>
                    <a:p>
                      <a:pPr algn="ctr" fontAlgn="ctr"/>
                      <a:r>
                        <a:rPr lang="en-US" sz="1000" b="0" i="0" u="none" strike="noStrike" dirty="0">
                          <a:solidFill>
                            <a:srgbClr val="000000"/>
                          </a:solidFill>
                          <a:effectLst/>
                          <a:latin typeface="+mn-lt"/>
                        </a:rPr>
                        <a:t>23.71</a:t>
                      </a:r>
                    </a:p>
                  </a:txBody>
                  <a:tcPr marL="9525" marR="9525" marT="9525" marB="0" anchor="ctr"/>
                </a:tc>
                <a:tc>
                  <a:txBody>
                    <a:bodyPr/>
                    <a:lstStyle/>
                    <a:p>
                      <a:pPr algn="ctr" fontAlgn="ctr"/>
                      <a:r>
                        <a:rPr lang="en-US" sz="1000" b="0" i="0" u="none" strike="noStrike" dirty="0">
                          <a:solidFill>
                            <a:srgbClr val="000000"/>
                          </a:solidFill>
                          <a:effectLst/>
                          <a:latin typeface="+mn-lt"/>
                        </a:rPr>
                        <a:t>23.71</a:t>
                      </a:r>
                    </a:p>
                  </a:txBody>
                  <a:tcPr marL="9525" marR="9525" marT="9525" marB="0" anchor="ctr"/>
                </a:tc>
                <a:tc>
                  <a:txBody>
                    <a:bodyPr/>
                    <a:lstStyle/>
                    <a:p>
                      <a:pPr algn="ctr" fontAlgn="ctr"/>
                      <a:r>
                        <a:rPr lang="en-US" sz="1000" b="0" i="0" u="none" strike="noStrike" dirty="0">
                          <a:solidFill>
                            <a:srgbClr val="000000"/>
                          </a:solidFill>
                          <a:effectLst/>
                          <a:latin typeface="+mn-lt"/>
                        </a:rPr>
                        <a:t>23.72</a:t>
                      </a:r>
                    </a:p>
                  </a:txBody>
                  <a:tcPr marL="9525" marR="9525" marT="9525" marB="0" anchor="ctr"/>
                </a:tc>
                <a:tc>
                  <a:txBody>
                    <a:bodyPr/>
                    <a:lstStyle/>
                    <a:p>
                      <a:pPr algn="ctr" fontAlgn="ctr"/>
                      <a:r>
                        <a:rPr lang="en-US" sz="1000" b="0" i="0" u="none" strike="noStrike" dirty="0">
                          <a:solidFill>
                            <a:srgbClr val="000000"/>
                          </a:solidFill>
                          <a:effectLst/>
                          <a:latin typeface="+mn-lt"/>
                        </a:rPr>
                        <a:t>23.73</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يناير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فبراير 2020</a:t>
                      </a:r>
                      <a:endParaRPr lang="en-US" sz="1000" b="1"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مارس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أبريل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مايو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1" eaLnBrk="1" fontAlgn="ctr" latinLnBrk="0" hangingPunct="1">
                        <a:spcBef>
                          <a:spcPts val="0"/>
                        </a:spcBef>
                        <a:spcAft>
                          <a:spcPts val="0"/>
                        </a:spcAft>
                      </a:pPr>
                      <a:r>
                        <a:rPr lang="ar-AE" sz="1000" b="1" kern="1200" dirty="0">
                          <a:solidFill>
                            <a:schemeClr val="bg1"/>
                          </a:solidFill>
                          <a:effectLst/>
                          <a:latin typeface="+mn-lt"/>
                          <a:ea typeface="+mn-ea"/>
                          <a:cs typeface="+mn-cs"/>
                        </a:rPr>
                        <a:t>يوليو 2020</a:t>
                      </a: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AE" sz="1000" b="1" kern="1200" dirty="0">
                          <a:solidFill>
                            <a:schemeClr val="bg1"/>
                          </a:solidFill>
                          <a:effectLst/>
                          <a:latin typeface="+mn-lt"/>
                          <a:ea typeface="+mn-ea"/>
                          <a:cs typeface="+mn-cs"/>
                        </a:rPr>
                        <a:t>أغسطس 2020</a:t>
                      </a: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2020</a:t>
                      </a:r>
                    </a:p>
                  </a:txBody>
                  <a:tcPr marL="9525" marR="9525" marT="9525"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19,320,544</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19,269,480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19,181,248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18,261,961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18,337,758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18,520,992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18,765,044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18,999,237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18,137,577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18,166,931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18,178,323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18,278,817</a:t>
                      </a: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217.9</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217.2</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216.0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204.8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205.8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208.0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210.9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213.8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203.2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203.4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203.3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204.3</a:t>
                      </a: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3,454,954</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3,452,424</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3,499,911</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3,521,025</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3,509,538</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3,509,074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3,523,511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3,511,303</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3,547,755</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3,581,260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3,600,394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3,623,796</a:t>
                      </a: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15,865,590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15,817,056</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15,681,337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14,740,936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14,828,220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15,011,918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15,241,533</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15,487,934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14,589,822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14,585,671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14,577,929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14,655,021</a:t>
                      </a: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a:solidFill>
                            <a:schemeClr val="bg1"/>
                          </a:solidFill>
                          <a:effectLst/>
                        </a:rPr>
                        <a:t>إحصائيات الانترنت (3) </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يناير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فبراير 2020</a:t>
                      </a:r>
                      <a:endParaRPr lang="en-US" sz="1000" b="1"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مارس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أبريل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مايو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يوليو 2020</a:t>
                      </a: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أغسطس 2020</a:t>
                      </a: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2020</a:t>
                      </a:r>
                    </a:p>
                  </a:txBody>
                  <a:tcPr marL="9525" marR="9525" marT="9525" marB="0" anchor="ctr">
                    <a:solidFill>
                      <a:schemeClr val="accent2"/>
                    </a:solidFill>
                  </a:tcPr>
                </a:tc>
                <a:extLst>
                  <a:ext uri="{0D108BD9-81ED-4DB2-BD59-A6C34878D82A}">
                    <a16:rowId xmlns:a16="http://schemas.microsoft.com/office/drawing/2014/main" val="10008"/>
                  </a:ext>
                </a:extLst>
              </a:tr>
              <a:tr h="433772">
                <a:tc>
                  <a:txBody>
                    <a:bodyPr/>
                    <a:lstStyle/>
                    <a:p>
                      <a:pPr marL="0" marR="0" algn="ctr" rtl="1">
                        <a:spcBef>
                          <a:spcPts val="0"/>
                        </a:spcBef>
                        <a:spcAft>
                          <a:spcPts val="0"/>
                        </a:spcAft>
                      </a:pPr>
                      <a:r>
                        <a:rPr lang="ar-SA" sz="1000" i="0">
                          <a:effectLst/>
                          <a:latin typeface="Times New Roman" panose="02020603050405020304" pitchFamily="18" charset="0"/>
                          <a:ea typeface="Times New Roman" panose="02020603050405020304" pitchFamily="18" charset="0"/>
                          <a:cs typeface="Al-Mohanad"/>
                        </a:rPr>
                        <a:t>مشتركي الانترنت</a:t>
                      </a:r>
                      <a:endParaRPr lang="en-US" sz="1200" i="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3,019,532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3,010,701</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3,013,370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3,008,678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3,007,890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3,005,305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2,999,178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3,003,185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3,009,851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3,022,018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3,030,515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3,045,957</a:t>
                      </a:r>
                    </a:p>
                  </a:txBody>
                  <a:tcPr marL="0" marR="0" marT="0" marB="0" anchor="ctr"/>
                </a:tc>
                <a:extLst>
                  <a:ext uri="{0D108BD9-81ED-4DB2-BD59-A6C34878D82A}">
                    <a16:rowId xmlns:a16="http://schemas.microsoft.com/office/drawing/2014/main" val="10011"/>
                  </a:ext>
                </a:extLst>
              </a:tr>
              <a:tr h="433772">
                <a:tc>
                  <a:txBody>
                    <a:bodyPr/>
                    <a:lstStyle/>
                    <a:p>
                      <a:pPr marL="0" marR="0" algn="ctr" rtl="1">
                        <a:spcBef>
                          <a:spcPts val="0"/>
                        </a:spcBef>
                        <a:spcAft>
                          <a:spcPts val="0"/>
                        </a:spcAft>
                      </a:pPr>
                      <a:r>
                        <a:rPr lang="ar-SA" sz="1000" i="0" dirty="0">
                          <a:effectLst/>
                          <a:latin typeface="Times New Roman" panose="02020603050405020304" pitchFamily="18" charset="0"/>
                          <a:ea typeface="Times New Roman" panose="02020603050405020304" pitchFamily="18" charset="0"/>
                          <a:cs typeface="Al-Mohanad"/>
                        </a:rPr>
                        <a:t>مشتركي الانترنت عبر  الخط الهاتفي </a:t>
                      </a:r>
                      <a:r>
                        <a:rPr lang="ar-SA" sz="1000" i="0" baseline="30000" dirty="0">
                          <a:effectLst/>
                          <a:latin typeface="Times New Roman" panose="02020603050405020304" pitchFamily="18" charset="0"/>
                          <a:ea typeface="Times New Roman" panose="02020603050405020304" pitchFamily="18" charset="0"/>
                          <a:cs typeface="Al-Mohanad"/>
                        </a:rPr>
                        <a:t>(3)</a:t>
                      </a:r>
                      <a:r>
                        <a:rPr lang="ar-SA" sz="1000" i="0" dirty="0">
                          <a:effectLst/>
                          <a:latin typeface="Times New Roman" panose="02020603050405020304" pitchFamily="18" charset="0"/>
                          <a:ea typeface="Times New Roman" panose="02020603050405020304" pitchFamily="18" charset="0"/>
                          <a:cs typeface="Al-Mohanad"/>
                        </a:rPr>
                        <a:t>  </a:t>
                      </a:r>
                      <a:endParaRPr lang="en-US" sz="1200" i="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68580" marR="68580" marT="9525"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extLst>
                  <a:ext uri="{0D108BD9-81ED-4DB2-BD59-A6C34878D82A}">
                    <a16:rowId xmlns:a16="http://schemas.microsoft.com/office/drawing/2014/main" val="10012"/>
                  </a:ext>
                </a:extLst>
              </a:tr>
              <a:tr h="433772">
                <a:tc>
                  <a:txBody>
                    <a:bodyPr/>
                    <a:lstStyle/>
                    <a:p>
                      <a:pPr marL="0" marR="0" algn="ctr" rtl="1">
                        <a:spcBef>
                          <a:spcPts val="0"/>
                        </a:spcBef>
                        <a:spcAft>
                          <a:spcPts val="0"/>
                        </a:spcAft>
                      </a:pPr>
                      <a:r>
                        <a:rPr lang="ar-SA" sz="1000" i="0">
                          <a:effectLst/>
                          <a:latin typeface="Times New Roman" panose="02020603050405020304" pitchFamily="18" charset="0"/>
                          <a:ea typeface="Times New Roman" panose="02020603050405020304" pitchFamily="18" charset="0"/>
                          <a:cs typeface="Al-Mohanad"/>
                        </a:rPr>
                        <a:t>مشتركي النطاق العريض</a:t>
                      </a:r>
                      <a:endParaRPr lang="en-US" sz="1200" i="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3,019,532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3,010,701</a:t>
                      </a:r>
                    </a:p>
                  </a:txBody>
                  <a:tcPr marL="68580" marR="68580" marT="9525"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3,013,370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3,008,678</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3,007,890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3,005,305</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2,999,178</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3,003,185</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3,009,851</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3,022,018</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3,030,515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3,045,957</a:t>
                      </a:r>
                    </a:p>
                  </a:txBody>
                  <a:tcPr marL="0" marR="0" marT="0" marB="0" anchor="ctr"/>
                </a:tc>
                <a:extLst>
                  <a:ext uri="{0D108BD9-81ED-4DB2-BD59-A6C34878D82A}">
                    <a16:rowId xmlns:a16="http://schemas.microsoft.com/office/drawing/2014/main" val="10013"/>
                  </a:ext>
                </a:extLst>
              </a:tr>
              <a:tr h="433772">
                <a:tc>
                  <a:txBody>
                    <a:bodyPr/>
                    <a:lstStyle/>
                    <a:p>
                      <a:pPr marL="0" marR="0" algn="ctr" rtl="1">
                        <a:spcBef>
                          <a:spcPts val="0"/>
                        </a:spcBef>
                        <a:spcAft>
                          <a:spcPts val="0"/>
                        </a:spcAft>
                      </a:pPr>
                      <a:r>
                        <a:rPr lang="ar-AE" sz="1000" i="0" dirty="0">
                          <a:effectLst/>
                          <a:latin typeface="Times New Roman" panose="02020603050405020304" pitchFamily="18" charset="0"/>
                          <a:ea typeface="Times New Roman" panose="02020603050405020304" pitchFamily="18" charset="0"/>
                          <a:cs typeface="Al-Mohanad"/>
                        </a:rPr>
                        <a:t>مشتركي </a:t>
                      </a:r>
                      <a:r>
                        <a:rPr lang="ar-SA" sz="1000" i="0" dirty="0">
                          <a:effectLst/>
                          <a:latin typeface="Times New Roman" panose="02020603050405020304" pitchFamily="18" charset="0"/>
                          <a:ea typeface="Times New Roman" panose="02020603050405020304" pitchFamily="18" charset="0"/>
                          <a:cs typeface="Al-Mohanad"/>
                        </a:rPr>
                        <a:t>انترنت النطاق العريض لكل 100 نسمة</a:t>
                      </a:r>
                      <a:endParaRPr lang="en-US" sz="1200" i="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34.1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33.9</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34.04</a:t>
                      </a:r>
                    </a:p>
                  </a:txBody>
                  <a:tcPr marL="0" marR="0" marT="0" marB="0" anchor="ctr"/>
                </a:tc>
                <a:extLst>
                  <a:ext uri="{0D108BD9-81ED-4DB2-BD59-A6C34878D82A}">
                    <a16:rowId xmlns:a16="http://schemas.microsoft.com/office/drawing/2014/main" val="10014"/>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a:t>
            </a:r>
            <a:r>
              <a:rPr lang="en-US" sz="2400" b="1" cap="none" spc="0" dirty="0">
                <a:ln w="22225">
                  <a:solidFill>
                    <a:schemeClr val="accent2"/>
                  </a:solidFill>
                  <a:prstDash val="solid"/>
                </a:ln>
                <a:solidFill>
                  <a:schemeClr val="accent2">
                    <a:lumMod val="40000"/>
                    <a:lumOff val="60000"/>
                  </a:schemeClr>
                </a:solidFill>
                <a:effectLst/>
              </a:rPr>
              <a:t>19</a:t>
            </a:r>
            <a:endParaRPr lang="en-US" sz="2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727238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46166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النسخة المنقحة من إحصائيات النطاق العريض الثابت</a:t>
            </a:r>
            <a:r>
              <a:rPr lang="en-US" sz="800"/>
              <a:t>.</a:t>
            </a:r>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1130614260"/>
              </p:ext>
            </p:extLst>
          </p:nvPr>
        </p:nvGraphicFramePr>
        <p:xfrm>
          <a:off x="233267" y="592372"/>
          <a:ext cx="11663264" cy="48128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يناير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فبراير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مارس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ابريل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مايو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يونيو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يوليو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أغسطس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سبتمبر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أكتوبر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نوفمبر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ديسمبر 2018</a:t>
                      </a:r>
                      <a:endParaRPr lang="ar-AE" sz="1000"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dirty="0">
                          <a:solidFill>
                            <a:srgbClr val="000000"/>
                          </a:solidFill>
                          <a:effectLst/>
                          <a:latin typeface="+mn-lt"/>
                        </a:rPr>
                        <a:t>2,099,019</a:t>
                      </a:r>
                    </a:p>
                  </a:txBody>
                  <a:tcPr marL="9525" marR="9525" marT="9525" marB="0" anchor="ctr"/>
                </a:tc>
                <a:tc>
                  <a:txBody>
                    <a:bodyPr/>
                    <a:lstStyle/>
                    <a:p>
                      <a:pPr algn="ctr" fontAlgn="ctr"/>
                      <a:r>
                        <a:rPr lang="en-US" sz="1000" b="0" i="0" u="none" strike="noStrike">
                          <a:solidFill>
                            <a:srgbClr val="000000"/>
                          </a:solidFill>
                          <a:effectLst/>
                          <a:latin typeface="+mn-lt"/>
                        </a:rPr>
                        <a:t>2,104,839</a:t>
                      </a:r>
                    </a:p>
                  </a:txBody>
                  <a:tcPr marL="9525" marR="9525" marT="9525" marB="0" anchor="ctr"/>
                </a:tc>
                <a:tc>
                  <a:txBody>
                    <a:bodyPr/>
                    <a:lstStyle/>
                    <a:p>
                      <a:pPr algn="ctr" fontAlgn="ctr"/>
                      <a:r>
                        <a:rPr lang="en-US" sz="1000" b="0" i="0" u="none" strike="noStrike">
                          <a:solidFill>
                            <a:srgbClr val="000000"/>
                          </a:solidFill>
                          <a:effectLst/>
                          <a:latin typeface="+mn-lt"/>
                        </a:rPr>
                        <a:t>2,104,044</a:t>
                      </a:r>
                    </a:p>
                  </a:txBody>
                  <a:tcPr marL="9525" marR="9525" marT="9525" marB="0" anchor="ctr"/>
                </a:tc>
                <a:tc>
                  <a:txBody>
                    <a:bodyPr/>
                    <a:lstStyle/>
                    <a:p>
                      <a:pPr algn="ctr" fontAlgn="ctr"/>
                      <a:r>
                        <a:rPr lang="en-US" sz="1000" b="0" i="0" u="none" strike="noStrike" dirty="0">
                          <a:solidFill>
                            <a:srgbClr val="000000"/>
                          </a:solidFill>
                          <a:effectLst/>
                          <a:latin typeface="+mn-lt"/>
                        </a:rPr>
                        <a:t>2,103,591</a:t>
                      </a:r>
                    </a:p>
                  </a:txBody>
                  <a:tcPr marL="9525" marR="9525" marT="9525" marB="0" anchor="ctr"/>
                </a:tc>
                <a:tc>
                  <a:txBody>
                    <a:bodyPr/>
                    <a:lstStyle/>
                    <a:p>
                      <a:pPr algn="ctr" fontAlgn="ctr"/>
                      <a:r>
                        <a:rPr lang="en-US" sz="1000" b="0" i="0" u="none" strike="noStrike">
                          <a:solidFill>
                            <a:srgbClr val="000000"/>
                          </a:solidFill>
                          <a:effectLst/>
                          <a:latin typeface="+mn-lt"/>
                        </a:rPr>
                        <a:t>2,124,896</a:t>
                      </a:r>
                    </a:p>
                  </a:txBody>
                  <a:tcPr marL="9525" marR="9525" marT="9525" marB="0" anchor="ctr"/>
                </a:tc>
                <a:tc>
                  <a:txBody>
                    <a:bodyPr/>
                    <a:lstStyle/>
                    <a:p>
                      <a:pPr algn="ctr" fontAlgn="ctr"/>
                      <a:r>
                        <a:rPr lang="en-US" sz="1000" b="0" i="0" u="none" strike="noStrike">
                          <a:solidFill>
                            <a:srgbClr val="000000"/>
                          </a:solidFill>
                          <a:effectLst/>
                          <a:latin typeface="+mn-lt"/>
                        </a:rPr>
                        <a:t>2,124,030</a:t>
                      </a:r>
                    </a:p>
                  </a:txBody>
                  <a:tcPr marL="9525" marR="9525" marT="9525" marB="0" anchor="ctr"/>
                </a:tc>
                <a:tc>
                  <a:txBody>
                    <a:bodyPr/>
                    <a:lstStyle/>
                    <a:p>
                      <a:pPr algn="ctr" fontAlgn="ctr"/>
                      <a:r>
                        <a:rPr lang="en-US" sz="1000" b="0" i="0" u="none" strike="noStrike" dirty="0">
                          <a:solidFill>
                            <a:srgbClr val="000000"/>
                          </a:solidFill>
                          <a:effectLst/>
                          <a:latin typeface="+mn-lt"/>
                        </a:rPr>
                        <a:t>2,120,853</a:t>
                      </a:r>
                    </a:p>
                  </a:txBody>
                  <a:tcPr marL="9525" marR="9525" marT="9525" marB="0" anchor="ctr"/>
                </a:tc>
                <a:tc>
                  <a:txBody>
                    <a:bodyPr/>
                    <a:lstStyle/>
                    <a:p>
                      <a:pPr algn="ctr" fontAlgn="ctr"/>
                      <a:r>
                        <a:rPr lang="en-US" sz="1000" b="0" i="0" u="none" strike="noStrike">
                          <a:solidFill>
                            <a:srgbClr val="000000"/>
                          </a:solidFill>
                          <a:effectLst/>
                          <a:latin typeface="+mn-lt"/>
                        </a:rPr>
                        <a:t>2,126,447</a:t>
                      </a:r>
                    </a:p>
                  </a:txBody>
                  <a:tcPr marL="9525" marR="9525" marT="9525" marB="0" anchor="ctr"/>
                </a:tc>
                <a:tc>
                  <a:txBody>
                    <a:bodyPr/>
                    <a:lstStyle/>
                    <a:p>
                      <a:pPr algn="ctr" fontAlgn="ctr"/>
                      <a:r>
                        <a:rPr lang="en-US" sz="1000" b="0" i="0" u="none" strike="noStrike" dirty="0">
                          <a:solidFill>
                            <a:srgbClr val="000000"/>
                          </a:solidFill>
                          <a:effectLst/>
                          <a:latin typeface="+mn-lt"/>
                        </a:rPr>
                        <a:t>2,127,608</a:t>
                      </a:r>
                    </a:p>
                  </a:txBody>
                  <a:tcPr marL="9525" marR="9525" marT="9525" marB="0" anchor="ctr"/>
                </a:tc>
                <a:tc>
                  <a:txBody>
                    <a:bodyPr/>
                    <a:lstStyle/>
                    <a:p>
                      <a:pPr algn="ctr" fontAlgn="ctr"/>
                      <a:r>
                        <a:rPr lang="en-US" sz="1000" b="0" i="0" u="none" strike="noStrike" dirty="0">
                          <a:solidFill>
                            <a:srgbClr val="000000"/>
                          </a:solidFill>
                          <a:effectLst/>
                          <a:latin typeface="+mn-lt"/>
                        </a:rPr>
                        <a:t>2,132,569</a:t>
                      </a:r>
                    </a:p>
                  </a:txBody>
                  <a:tcPr marL="9525" marR="9525" marT="9525" marB="0" anchor="ctr"/>
                </a:tc>
                <a:tc>
                  <a:txBody>
                    <a:bodyPr/>
                    <a:lstStyle/>
                    <a:p>
                      <a:pPr algn="ctr" fontAlgn="ctr"/>
                      <a:r>
                        <a:rPr lang="en-US" sz="1000" b="0" i="0" u="none" strike="noStrike">
                          <a:solidFill>
                            <a:srgbClr val="000000"/>
                          </a:solidFill>
                          <a:effectLst/>
                          <a:latin typeface="+mn-lt"/>
                        </a:rPr>
                        <a:t>2,129,374</a:t>
                      </a:r>
                    </a:p>
                  </a:txBody>
                  <a:tcPr marL="9525" marR="9525" marT="9525" marB="0" anchor="ctr"/>
                </a:tc>
                <a:tc>
                  <a:txBody>
                    <a:bodyPr/>
                    <a:lstStyle/>
                    <a:p>
                      <a:pPr algn="ctr" fontAlgn="ctr"/>
                      <a:r>
                        <a:rPr lang="en-US" sz="1000" b="0" i="0" u="none" strike="noStrike">
                          <a:solidFill>
                            <a:srgbClr val="000000"/>
                          </a:solidFill>
                          <a:effectLst/>
                          <a:latin typeface="+mn-lt"/>
                        </a:rPr>
                        <a:t>2,128,374</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a:solidFill>
                            <a:srgbClr val="000000"/>
                          </a:solidFill>
                          <a:effectLst/>
                          <a:latin typeface="+mn-lt"/>
                        </a:rPr>
                        <a:t>23.91</a:t>
                      </a:r>
                    </a:p>
                  </a:txBody>
                  <a:tcPr marL="9525" marR="9525" marT="9525" marB="0" anchor="ctr"/>
                </a:tc>
                <a:tc>
                  <a:txBody>
                    <a:bodyPr/>
                    <a:lstStyle/>
                    <a:p>
                      <a:pPr algn="ctr" fontAlgn="ctr"/>
                      <a:r>
                        <a:rPr lang="en-US" sz="1000" b="0" i="0" u="none" strike="noStrike">
                          <a:solidFill>
                            <a:srgbClr val="000000"/>
                          </a:solidFill>
                          <a:effectLst/>
                          <a:latin typeface="+mn-lt"/>
                        </a:rPr>
                        <a:t>23.96</a:t>
                      </a:r>
                    </a:p>
                  </a:txBody>
                  <a:tcPr marL="9525" marR="9525" marT="9525" marB="0" anchor="ctr"/>
                </a:tc>
                <a:tc>
                  <a:txBody>
                    <a:bodyPr/>
                    <a:lstStyle/>
                    <a:p>
                      <a:pPr algn="ctr" fontAlgn="ctr"/>
                      <a:r>
                        <a:rPr lang="en-US" sz="1000" b="0" i="0" u="none" strike="noStrike">
                          <a:solidFill>
                            <a:srgbClr val="000000"/>
                          </a:solidFill>
                          <a:effectLst/>
                          <a:latin typeface="+mn-lt"/>
                        </a:rPr>
                        <a:t>23.93</a:t>
                      </a:r>
                    </a:p>
                  </a:txBody>
                  <a:tcPr marL="9525" marR="9525" marT="9525" marB="0" anchor="ctr"/>
                </a:tc>
                <a:tc>
                  <a:txBody>
                    <a:bodyPr/>
                    <a:lstStyle/>
                    <a:p>
                      <a:pPr algn="ctr" fontAlgn="ctr"/>
                      <a:r>
                        <a:rPr lang="en-US" sz="1000" b="0" i="0" u="none" strike="noStrike">
                          <a:solidFill>
                            <a:srgbClr val="000000"/>
                          </a:solidFill>
                          <a:effectLst/>
                          <a:latin typeface="+mn-lt"/>
                        </a:rPr>
                        <a:t>23.90</a:t>
                      </a:r>
                    </a:p>
                  </a:txBody>
                  <a:tcPr marL="9525" marR="9525" marT="9525" marB="0" anchor="ctr"/>
                </a:tc>
                <a:tc>
                  <a:txBody>
                    <a:bodyPr/>
                    <a:lstStyle/>
                    <a:p>
                      <a:pPr algn="ctr" fontAlgn="ctr"/>
                      <a:r>
                        <a:rPr lang="en-US" sz="1000" b="0" i="0" u="none" strike="noStrike">
                          <a:solidFill>
                            <a:srgbClr val="000000"/>
                          </a:solidFill>
                          <a:effectLst/>
                          <a:latin typeface="+mn-lt"/>
                        </a:rPr>
                        <a:t>24.13</a:t>
                      </a:r>
                    </a:p>
                  </a:txBody>
                  <a:tcPr marL="9525" marR="9525" marT="9525" marB="0" anchor="ctr"/>
                </a:tc>
                <a:tc>
                  <a:txBody>
                    <a:bodyPr/>
                    <a:lstStyle/>
                    <a:p>
                      <a:pPr algn="ctr" fontAlgn="ctr"/>
                      <a:r>
                        <a:rPr lang="en-US" sz="1000" b="0" i="0" u="none" strike="noStrike">
                          <a:solidFill>
                            <a:srgbClr val="000000"/>
                          </a:solidFill>
                          <a:effectLst/>
                          <a:latin typeface="+mn-lt"/>
                        </a:rPr>
                        <a:t>24.10</a:t>
                      </a:r>
                    </a:p>
                  </a:txBody>
                  <a:tcPr marL="9525" marR="9525" marT="9525" marB="0" anchor="ctr"/>
                </a:tc>
                <a:tc>
                  <a:txBody>
                    <a:bodyPr/>
                    <a:lstStyle/>
                    <a:p>
                      <a:pPr algn="ctr" fontAlgn="ctr"/>
                      <a:r>
                        <a:rPr lang="en-US" sz="1000" b="0" i="0" u="none" strike="noStrike">
                          <a:solidFill>
                            <a:srgbClr val="000000"/>
                          </a:solidFill>
                          <a:effectLst/>
                          <a:latin typeface="+mn-lt"/>
                        </a:rPr>
                        <a:t>24.04</a:t>
                      </a:r>
                    </a:p>
                  </a:txBody>
                  <a:tcPr marL="9525" marR="9525" marT="9525" marB="0" anchor="ctr"/>
                </a:tc>
                <a:tc>
                  <a:txBody>
                    <a:bodyPr/>
                    <a:lstStyle/>
                    <a:p>
                      <a:pPr algn="ctr" fontAlgn="ctr"/>
                      <a:r>
                        <a:rPr lang="en-US" sz="1000" b="0" i="0" u="none" strike="noStrike">
                          <a:solidFill>
                            <a:srgbClr val="000000"/>
                          </a:solidFill>
                          <a:effectLst/>
                          <a:latin typeface="+mn-lt"/>
                        </a:rPr>
                        <a:t>24.08</a:t>
                      </a:r>
                    </a:p>
                  </a:txBody>
                  <a:tcPr marL="9525" marR="9525" marT="9525" marB="0" anchor="ctr"/>
                </a:tc>
                <a:tc>
                  <a:txBody>
                    <a:bodyPr/>
                    <a:lstStyle/>
                    <a:p>
                      <a:pPr algn="ctr" fontAlgn="ctr"/>
                      <a:r>
                        <a:rPr lang="en-US" sz="1000" b="0" i="0" u="none" strike="noStrike">
                          <a:solidFill>
                            <a:srgbClr val="000000"/>
                          </a:solidFill>
                          <a:effectLst/>
                          <a:latin typeface="+mn-lt"/>
                        </a:rPr>
                        <a:t>24.08</a:t>
                      </a:r>
                    </a:p>
                  </a:txBody>
                  <a:tcPr marL="9525" marR="9525" marT="9525" marB="0" anchor="ctr"/>
                </a:tc>
                <a:tc>
                  <a:txBody>
                    <a:bodyPr/>
                    <a:lstStyle/>
                    <a:p>
                      <a:pPr algn="ctr" fontAlgn="ctr"/>
                      <a:r>
                        <a:rPr lang="en-US" sz="1000" b="0" i="0" u="none" strike="noStrike" dirty="0">
                          <a:solidFill>
                            <a:srgbClr val="000000"/>
                          </a:solidFill>
                          <a:effectLst/>
                          <a:latin typeface="+mn-lt"/>
                        </a:rPr>
                        <a:t>24.11</a:t>
                      </a:r>
                    </a:p>
                  </a:txBody>
                  <a:tcPr marL="9525" marR="9525" marT="9525" marB="0" anchor="ctr"/>
                </a:tc>
                <a:tc>
                  <a:txBody>
                    <a:bodyPr/>
                    <a:lstStyle/>
                    <a:p>
                      <a:pPr algn="ctr" fontAlgn="ctr"/>
                      <a:r>
                        <a:rPr lang="en-US" sz="1000" b="0" i="0" u="none" strike="noStrike" dirty="0">
                          <a:solidFill>
                            <a:srgbClr val="000000"/>
                          </a:solidFill>
                          <a:effectLst/>
                          <a:latin typeface="+mn-lt"/>
                        </a:rPr>
                        <a:t>24.06</a:t>
                      </a:r>
                    </a:p>
                  </a:txBody>
                  <a:tcPr marL="9525" marR="9525" marT="9525" marB="0" anchor="ctr"/>
                </a:tc>
                <a:tc>
                  <a:txBody>
                    <a:bodyPr/>
                    <a:lstStyle/>
                    <a:p>
                      <a:pPr algn="ctr" fontAlgn="ctr"/>
                      <a:r>
                        <a:rPr lang="en-US" sz="1000" b="0" i="0" u="none" strike="noStrike" dirty="0">
                          <a:solidFill>
                            <a:srgbClr val="000000"/>
                          </a:solidFill>
                          <a:effectLst/>
                          <a:latin typeface="+mn-lt"/>
                        </a:rPr>
                        <a:t>24.03</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يناير 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فبراير 2018</a:t>
                      </a:r>
                      <a:endParaRPr lang="en-US" sz="1000" b="1"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مارس 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أبريل 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مايو 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1" eaLnBrk="1" fontAlgn="ctr" latinLnBrk="0" hangingPunct="1">
                        <a:spcBef>
                          <a:spcPts val="0"/>
                        </a:spcBef>
                        <a:spcAft>
                          <a:spcPts val="0"/>
                        </a:spcAft>
                      </a:pPr>
                      <a:r>
                        <a:rPr lang="ar-AE" sz="1000" b="1" kern="1200" dirty="0">
                          <a:solidFill>
                            <a:schemeClr val="bg1"/>
                          </a:solidFill>
                          <a:effectLst/>
                          <a:latin typeface="+mn-lt"/>
                          <a:ea typeface="+mn-ea"/>
                          <a:cs typeface="+mn-cs"/>
                        </a:rPr>
                        <a:t>يوليو 2018</a:t>
                      </a: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AE" sz="1000" b="1" kern="1200" dirty="0">
                          <a:solidFill>
                            <a:schemeClr val="bg1"/>
                          </a:solidFill>
                          <a:effectLst/>
                          <a:latin typeface="+mn-lt"/>
                          <a:ea typeface="+mn-ea"/>
                          <a:cs typeface="+mn-cs"/>
                        </a:rPr>
                        <a:t>أغسطس 2018</a:t>
                      </a: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2018</a:t>
                      </a:r>
                    </a:p>
                  </a:txBody>
                  <a:tcPr marL="9525" marR="9525" marT="9525"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19,997,756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20,215,968</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20,411,955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20,400,708</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20,253,983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19,621,025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19,440,047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19,153,232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19,199,959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19,259,959</a:t>
                      </a:r>
                    </a:p>
                  </a:txBody>
                  <a:tcPr marL="0" marR="0" marT="0" marB="0" anchor="ctr"/>
                </a:tc>
                <a:tc>
                  <a:txBody>
                    <a:bodyPr/>
                    <a:lstStyle/>
                    <a:p>
                      <a:pPr algn="ctr" rtl="1" fontAlgn="ctr"/>
                      <a:r>
                        <a:rPr lang="en-US" sz="1000" b="0" i="0" u="none" strike="noStrike" dirty="0">
                          <a:solidFill>
                            <a:srgbClr val="000000"/>
                          </a:solidFill>
                          <a:effectLst/>
                          <a:latin typeface="Calibri" panose="020F0502020204030204" pitchFamily="34" charset="0"/>
                        </a:rPr>
                        <a:t>19,368,044</a:t>
                      </a:r>
                      <a:endParaRPr lang="en-US" sz="1000" kern="1200" dirty="0">
                        <a:solidFill>
                          <a:schemeClr val="tx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b="0" i="0" u="none" strike="noStrike" kern="1200" dirty="0">
                          <a:solidFill>
                            <a:srgbClr val="000000"/>
                          </a:solidFill>
                          <a:effectLst/>
                          <a:latin typeface="Calibri" panose="020F0502020204030204" pitchFamily="34" charset="0"/>
                          <a:ea typeface="+mn-ea"/>
                          <a:cs typeface="+mn-cs"/>
                        </a:rPr>
                        <a:t>19,475,483</a:t>
                      </a: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227.8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230.1</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232.1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231.8</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230.0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222.6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220.4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216.9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217.3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217.8</a:t>
                      </a:r>
                    </a:p>
                  </a:txBody>
                  <a:tcPr marL="0" marR="0" marT="0" marB="0" anchor="ctr"/>
                </a:tc>
                <a:tc>
                  <a:txBody>
                    <a:bodyPr/>
                    <a:lstStyle/>
                    <a:p>
                      <a:pPr marL="0" marR="0" algn="ctr" defTabSz="914400" rtl="0" eaLnBrk="1" fontAlgn="ctr" latinLnBrk="0" hangingPunct="1">
                        <a:spcBef>
                          <a:spcPts val="0"/>
                        </a:spcBef>
                        <a:spcAft>
                          <a:spcPts val="0"/>
                        </a:spcAft>
                      </a:pPr>
                      <a:r>
                        <a:rPr lang="en-US" sz="1000" kern="1200" dirty="0">
                          <a:solidFill>
                            <a:schemeClr val="tx1"/>
                          </a:solidFill>
                          <a:effectLst/>
                          <a:latin typeface="+mn-lt"/>
                          <a:ea typeface="+mn-ea"/>
                          <a:cs typeface="+mn-cs"/>
                        </a:rPr>
                        <a:t>218.8</a:t>
                      </a:r>
                    </a:p>
                  </a:txBody>
                  <a:tcPr marL="9525" marR="9525" marT="9525" marB="0" anchor="ctr"/>
                </a:tc>
                <a:tc>
                  <a:txBody>
                    <a:bodyPr/>
                    <a:lstStyle/>
                    <a:p>
                      <a:pPr marL="0" marR="0" algn="ctr">
                        <a:spcBef>
                          <a:spcPts val="0"/>
                        </a:spcBef>
                        <a:spcAft>
                          <a:spcPts val="0"/>
                        </a:spcAft>
                      </a:pPr>
                      <a:r>
                        <a:rPr lang="en-US" sz="1000" b="0" i="0" u="none" strike="noStrike" kern="1200" dirty="0">
                          <a:solidFill>
                            <a:srgbClr val="000000"/>
                          </a:solidFill>
                          <a:effectLst/>
                          <a:latin typeface="Calibri" panose="020F0502020204030204" pitchFamily="34" charset="0"/>
                          <a:ea typeface="+mn-ea"/>
                          <a:cs typeface="+mn-cs"/>
                        </a:rPr>
                        <a:t>219.8</a:t>
                      </a: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3,298,347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3,325,973</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3,347,508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3,354,031</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3,362,933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3,381,218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3,407,865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3,419,272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3,441,256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3,451,778</a:t>
                      </a:r>
                    </a:p>
                  </a:txBody>
                  <a:tcPr marL="0" marR="0" marT="0" marB="0" anchor="ctr"/>
                </a:tc>
                <a:tc>
                  <a:txBody>
                    <a:bodyPr/>
                    <a:lstStyle/>
                    <a:p>
                      <a:pPr algn="ctr" rtl="1" fontAlgn="ctr"/>
                      <a:r>
                        <a:rPr lang="en-US" sz="1000" b="0" i="0" u="none" strike="noStrike" dirty="0">
                          <a:solidFill>
                            <a:srgbClr val="000000"/>
                          </a:solidFill>
                          <a:effectLst/>
                          <a:latin typeface="Calibri" panose="020F0502020204030204" pitchFamily="34" charset="0"/>
                        </a:rPr>
                        <a:t>3,463,305</a:t>
                      </a:r>
                    </a:p>
                  </a:txBody>
                  <a:tcPr marL="9525" marR="9525" marT="9525" marB="0" anchor="ctr"/>
                </a:tc>
                <a:tc>
                  <a:txBody>
                    <a:bodyPr/>
                    <a:lstStyle/>
                    <a:p>
                      <a:pPr marL="0" marR="0" algn="ctr">
                        <a:spcBef>
                          <a:spcPts val="0"/>
                        </a:spcBef>
                        <a:spcAft>
                          <a:spcPts val="0"/>
                        </a:spcAft>
                      </a:pPr>
                      <a:r>
                        <a:rPr lang="en-US" sz="1000" b="0" i="0" u="none" strike="noStrike" kern="1200" dirty="0">
                          <a:solidFill>
                            <a:srgbClr val="000000"/>
                          </a:solidFill>
                          <a:effectLst/>
                          <a:latin typeface="Calibri" panose="020F0502020204030204" pitchFamily="34" charset="0"/>
                          <a:ea typeface="+mn-ea"/>
                          <a:cs typeface="+mn-cs"/>
                        </a:rPr>
                        <a:t>3,460,320</a:t>
                      </a: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16,699,409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16,889,995</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17,064,447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17,046,677</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16,891,050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16,239,807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16,032,182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15,733,960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15,758,703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15,808,181</a:t>
                      </a:r>
                    </a:p>
                  </a:txBody>
                  <a:tcPr marL="0" marR="0" marT="0" marB="0" anchor="ctr"/>
                </a:tc>
                <a:tc>
                  <a:txBody>
                    <a:bodyPr/>
                    <a:lstStyle/>
                    <a:p>
                      <a:pPr algn="ctr" rtl="1" fontAlgn="ctr"/>
                      <a:r>
                        <a:rPr lang="en-US" sz="1000" b="0" i="0" u="none" strike="noStrike" dirty="0">
                          <a:solidFill>
                            <a:srgbClr val="000000"/>
                          </a:solidFill>
                          <a:effectLst/>
                          <a:latin typeface="Calibri" panose="020F0502020204030204" pitchFamily="34" charset="0"/>
                        </a:rPr>
                        <a:t>15,904,739</a:t>
                      </a:r>
                    </a:p>
                  </a:txBody>
                  <a:tcPr marL="9525" marR="9525" marT="9525" marB="0" anchor="ctr"/>
                </a:tc>
                <a:tc>
                  <a:txBody>
                    <a:bodyPr/>
                    <a:lstStyle/>
                    <a:p>
                      <a:pPr marL="0" marR="0" algn="ctr">
                        <a:spcBef>
                          <a:spcPts val="0"/>
                        </a:spcBef>
                        <a:spcAft>
                          <a:spcPts val="0"/>
                        </a:spcAft>
                      </a:pPr>
                      <a:r>
                        <a:rPr lang="en-US" sz="1000" b="0" i="0" u="none" strike="noStrike" kern="1200" dirty="0">
                          <a:solidFill>
                            <a:srgbClr val="000000"/>
                          </a:solidFill>
                          <a:effectLst/>
                          <a:latin typeface="Calibri" panose="020F0502020204030204" pitchFamily="34" charset="0"/>
                          <a:ea typeface="+mn-ea"/>
                          <a:cs typeface="+mn-cs"/>
                        </a:rPr>
                        <a:t>16,015,163</a:t>
                      </a: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 (3) </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يناير 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فبراير 2018</a:t>
                      </a:r>
                      <a:endParaRPr lang="en-US" sz="1000" b="1"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مارس 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أبريل 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مايو 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يوليو 2018</a:t>
                      </a: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أغسطس 2018</a:t>
                      </a: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2018</a:t>
                      </a:r>
                    </a:p>
                  </a:txBody>
                  <a:tcPr marL="9525" marR="9525" marT="9525" marB="0"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النطاق 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2,780,970</a:t>
                      </a:r>
                    </a:p>
                  </a:txBody>
                  <a:tcPr marL="68577" marR="68577" marT="9525"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2,863,712</a:t>
                      </a:r>
                    </a:p>
                  </a:txBody>
                  <a:tcPr marL="68577" marR="68577" marT="9525"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2,856,965</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2,849,161</a:t>
                      </a:r>
                    </a:p>
                  </a:txBody>
                  <a:tcPr marL="0" marR="0" marT="0" marB="0" anchor="ctr"/>
                </a:tc>
                <a:tc>
                  <a:txBody>
                    <a:bodyPr/>
                    <a:lstStyle/>
                    <a:p>
                      <a:pPr marL="0" marR="0" algn="ctr" defTabSz="914400" rtl="1" eaLnBrk="1" latinLnBrk="0" hangingPunct="1">
                        <a:spcBef>
                          <a:spcPts val="0"/>
                        </a:spcBef>
                        <a:spcAft>
                          <a:spcPts val="0"/>
                        </a:spcAft>
                      </a:pPr>
                      <a:r>
                        <a:rPr lang="en-US" sz="1000" u="none" strike="noStrike" kern="1200" dirty="0">
                          <a:solidFill>
                            <a:schemeClr val="tx1"/>
                          </a:solidFill>
                          <a:effectLst/>
                          <a:latin typeface="+mn-lt"/>
                          <a:ea typeface="+mn-ea"/>
                          <a:cs typeface="+mn-cs"/>
                        </a:rPr>
                        <a:t>3,043,235</a:t>
                      </a:r>
                    </a:p>
                  </a:txBody>
                  <a:tcPr marL="0" marR="0" marT="0" marB="0" anchor="ctr"/>
                </a:tc>
                <a:tc>
                  <a:txBody>
                    <a:bodyPr/>
                    <a:lstStyle/>
                    <a:p>
                      <a:pPr marL="0" marR="0" algn="ctr" defTabSz="914400" rtl="1" eaLnBrk="1" latinLnBrk="0" hangingPunct="1">
                        <a:spcBef>
                          <a:spcPts val="0"/>
                        </a:spcBef>
                        <a:spcAft>
                          <a:spcPts val="0"/>
                        </a:spcAft>
                      </a:pPr>
                      <a:r>
                        <a:rPr lang="en-US" sz="1000" u="none" strike="noStrike" kern="1200" dirty="0">
                          <a:solidFill>
                            <a:schemeClr val="tx1"/>
                          </a:solidFill>
                          <a:effectLst/>
                          <a:latin typeface="+mn-lt"/>
                          <a:ea typeface="+mn-ea"/>
                          <a:cs typeface="+mn-cs"/>
                        </a:rPr>
                        <a:t>3,046,937</a:t>
                      </a:r>
                    </a:p>
                  </a:txBody>
                  <a:tcPr marL="0" marR="0" marT="0" marB="0" anchor="ctr"/>
                </a:tc>
                <a:tc>
                  <a:txBody>
                    <a:bodyPr/>
                    <a:lstStyle/>
                    <a:p>
                      <a:pPr marL="0" marR="0" algn="ctr" defTabSz="914400" rtl="1" eaLnBrk="1" latinLnBrk="0" hangingPunct="1">
                        <a:spcBef>
                          <a:spcPts val="0"/>
                        </a:spcBef>
                        <a:spcAft>
                          <a:spcPts val="0"/>
                        </a:spcAft>
                      </a:pPr>
                      <a:r>
                        <a:rPr lang="en-US" sz="1000" u="none" strike="noStrike" kern="1200" dirty="0">
                          <a:solidFill>
                            <a:schemeClr val="tx1"/>
                          </a:solidFill>
                          <a:effectLst/>
                          <a:latin typeface="+mn-lt"/>
                          <a:ea typeface="+mn-ea"/>
                          <a:cs typeface="+mn-cs"/>
                        </a:rPr>
                        <a:t>3,045,447</a:t>
                      </a:r>
                    </a:p>
                  </a:txBody>
                  <a:tcPr marL="0" marR="0" marT="0" marB="0" anchor="ctr"/>
                </a:tc>
                <a:tc>
                  <a:txBody>
                    <a:bodyPr/>
                    <a:lstStyle/>
                    <a:p>
                      <a:pPr marL="0" marR="0" algn="ctr" defTabSz="914400" rtl="1" eaLnBrk="1" latinLnBrk="0" hangingPunct="1">
                        <a:spcBef>
                          <a:spcPts val="0"/>
                        </a:spcBef>
                        <a:spcAft>
                          <a:spcPts val="0"/>
                        </a:spcAft>
                      </a:pPr>
                      <a:r>
                        <a:rPr lang="en-US" sz="1000" u="none" strike="noStrike" kern="1200" dirty="0">
                          <a:solidFill>
                            <a:schemeClr val="tx1"/>
                          </a:solidFill>
                          <a:effectLst/>
                          <a:latin typeface="+mn-lt"/>
                          <a:ea typeface="+mn-ea"/>
                          <a:cs typeface="+mn-cs"/>
                        </a:rPr>
                        <a:t>3,047,409</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3,017,597</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3,032,577</a:t>
                      </a:r>
                    </a:p>
                  </a:txBody>
                  <a:tcPr marL="0" marR="0" marT="0" marB="0" anchor="ctr"/>
                </a:tc>
                <a:tc>
                  <a:txBody>
                    <a:bodyPr/>
                    <a:lstStyle/>
                    <a:p>
                      <a:pPr algn="ctr" rtl="1" fontAlgn="ctr"/>
                      <a:r>
                        <a:rPr lang="en-US" sz="1000" u="none" strike="noStrike" kern="1200" dirty="0">
                          <a:solidFill>
                            <a:schemeClr val="tx1"/>
                          </a:solidFill>
                          <a:effectLst/>
                          <a:latin typeface="+mn-lt"/>
                          <a:ea typeface="+mn-ea"/>
                          <a:cs typeface="+mn-cs"/>
                        </a:rPr>
                        <a:t>3,022,059</a:t>
                      </a:r>
                    </a:p>
                  </a:txBody>
                  <a:tcPr marL="9525" marR="9525" marT="9525" marB="0" anchor="ctr"/>
                </a:tc>
                <a:tc>
                  <a:txBody>
                    <a:bodyPr/>
                    <a:lstStyle/>
                    <a:p>
                      <a:pPr marL="0" marR="0" algn="ctr" defTabSz="914400" rtl="1" eaLnBrk="1" fontAlgn="ctr" latinLnBrk="0" hangingPunct="1">
                        <a:spcBef>
                          <a:spcPts val="0"/>
                        </a:spcBef>
                        <a:spcAft>
                          <a:spcPts val="0"/>
                        </a:spcAft>
                      </a:pPr>
                      <a:r>
                        <a:rPr lang="en-US" sz="1000" b="0" i="0" u="none" strike="noStrike" kern="1200" dirty="0">
                          <a:solidFill>
                            <a:srgbClr val="000000"/>
                          </a:solidFill>
                          <a:effectLst/>
                          <a:latin typeface="Calibri" panose="020F0502020204030204" pitchFamily="34" charset="0"/>
                          <a:ea typeface="+mn-ea"/>
                          <a:cs typeface="+mn-cs"/>
                        </a:rPr>
                        <a:t>3,024,565</a:t>
                      </a:r>
                    </a:p>
                  </a:txBody>
                  <a:tcPr marL="0" marR="0" marT="0" marB="0"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انترنت 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31.680%</a:t>
                      </a:r>
                    </a:p>
                  </a:txBody>
                  <a:tcPr marL="68577" marR="68577" marT="9525"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32.596%</a:t>
                      </a:r>
                    </a:p>
                  </a:txBody>
                  <a:tcPr marL="68577" marR="68577" marT="9525"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32.492%</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32.376%</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34.553%</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34.566%</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34.521%</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34.514%</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34.148%</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34.290%</a:t>
                      </a:r>
                    </a:p>
                  </a:txBody>
                  <a:tcPr marL="0" marR="0" marT="0" marB="0" anchor="ctr"/>
                </a:tc>
                <a:tc>
                  <a:txBody>
                    <a:bodyPr/>
                    <a:lstStyle/>
                    <a:p>
                      <a:pPr marL="0" marR="0" algn="ctr" defTabSz="914400" rtl="0" eaLnBrk="1" fontAlgn="ctr" latinLnBrk="0" hangingPunct="1">
                        <a:spcBef>
                          <a:spcPts val="0"/>
                        </a:spcBef>
                        <a:spcAft>
                          <a:spcPts val="0"/>
                        </a:spcAft>
                      </a:pPr>
                      <a:r>
                        <a:rPr lang="en-US" sz="1000" u="none" strike="noStrike" kern="1200" dirty="0">
                          <a:solidFill>
                            <a:schemeClr val="tx1"/>
                          </a:solidFill>
                          <a:effectLst/>
                          <a:latin typeface="+mn-lt"/>
                          <a:ea typeface="+mn-ea"/>
                          <a:cs typeface="+mn-cs"/>
                        </a:rPr>
                        <a:t>34.142%</a:t>
                      </a:r>
                    </a:p>
                  </a:txBody>
                  <a:tcPr marL="9525" marR="9525" marT="9525" marB="0" anchor="ctr"/>
                </a:tc>
                <a:tc>
                  <a:txBody>
                    <a:bodyPr/>
                    <a:lstStyle/>
                    <a:p>
                      <a:pPr marL="0" marR="0" algn="ctr" defTabSz="914400" rtl="1" eaLnBrk="1" fontAlgn="ctr" latinLnBrk="0" hangingPunct="1">
                        <a:spcBef>
                          <a:spcPts val="0"/>
                        </a:spcBef>
                        <a:spcAft>
                          <a:spcPts val="0"/>
                        </a:spcAft>
                      </a:pPr>
                      <a:r>
                        <a:rPr lang="en-US" sz="1000" b="0" i="0" u="none" strike="noStrike" kern="1200" dirty="0">
                          <a:solidFill>
                            <a:srgbClr val="000000"/>
                          </a:solidFill>
                          <a:effectLst/>
                          <a:latin typeface="Calibri" panose="020F0502020204030204" pitchFamily="34" charset="0"/>
                          <a:ea typeface="+mn-ea"/>
                          <a:cs typeface="+mn-cs"/>
                        </a:rPr>
                        <a:t>34.143%</a:t>
                      </a:r>
                    </a:p>
                  </a:txBody>
                  <a:tcPr marL="0" marR="0" marT="0" marB="0" anchor="ctr"/>
                </a:tc>
                <a:extLst>
                  <a:ext uri="{0D108BD9-81ED-4DB2-BD59-A6C34878D82A}">
                    <a16:rowId xmlns:a16="http://schemas.microsoft.com/office/drawing/2014/main" val="10012"/>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201</a:t>
            </a:r>
            <a:r>
              <a:rPr lang="en-US" sz="2400" b="1" dirty="0">
                <a:ln w="22225">
                  <a:solidFill>
                    <a:schemeClr val="accent2"/>
                  </a:solidFill>
                  <a:prstDash val="solid"/>
                </a:ln>
                <a:solidFill>
                  <a:schemeClr val="accent2">
                    <a:lumMod val="40000"/>
                    <a:lumOff val="60000"/>
                  </a:schemeClr>
                </a:solidFill>
              </a:rPr>
              <a:t>8</a:t>
            </a:r>
          </a:p>
        </p:txBody>
      </p:sp>
    </p:spTree>
    <p:extLst>
      <p:ext uri="{BB962C8B-B14F-4D97-AF65-F5344CB8AC3E}">
        <p14:creationId xmlns:p14="http://schemas.microsoft.com/office/powerpoint/2010/main" val="3416326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1922993220"/>
              </p:ext>
            </p:extLst>
          </p:nvPr>
        </p:nvGraphicFramePr>
        <p:xfrm>
          <a:off x="233267" y="592372"/>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يناير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فبراير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مارس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ابريل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مايو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يونيو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يوليو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أغسطس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سبتمبر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أكتوبر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نوفمبر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ديسمبر 2017</a:t>
                      </a:r>
                      <a:endParaRPr lang="ar-AE" sz="1000"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dirty="0">
                          <a:solidFill>
                            <a:srgbClr val="000000"/>
                          </a:solidFill>
                          <a:effectLst/>
                          <a:latin typeface="+mn-lt"/>
                        </a:rPr>
                        <a:t>2,108,462</a:t>
                      </a:r>
                    </a:p>
                  </a:txBody>
                  <a:tcPr marL="9525" marR="9525" marT="9525" marB="0" anchor="ctr"/>
                </a:tc>
                <a:tc>
                  <a:txBody>
                    <a:bodyPr/>
                    <a:lstStyle/>
                    <a:p>
                      <a:pPr algn="ctr" fontAlgn="ctr"/>
                      <a:r>
                        <a:rPr lang="en-US" sz="1000" b="0" i="0" u="none" strike="noStrike" dirty="0">
                          <a:solidFill>
                            <a:srgbClr val="000000"/>
                          </a:solidFill>
                          <a:effectLst/>
                          <a:latin typeface="+mn-lt"/>
                        </a:rPr>
                        <a:t>2,111,742</a:t>
                      </a:r>
                    </a:p>
                  </a:txBody>
                  <a:tcPr marL="9525" marR="9525" marT="9525" marB="0" anchor="ctr"/>
                </a:tc>
                <a:tc>
                  <a:txBody>
                    <a:bodyPr/>
                    <a:lstStyle/>
                    <a:p>
                      <a:pPr algn="ctr" fontAlgn="ctr"/>
                      <a:r>
                        <a:rPr lang="en-US" sz="1000" b="0" i="0" u="none" strike="noStrike">
                          <a:solidFill>
                            <a:srgbClr val="000000"/>
                          </a:solidFill>
                          <a:effectLst/>
                          <a:latin typeface="+mn-lt"/>
                        </a:rPr>
                        <a:t>2,114,831</a:t>
                      </a:r>
                    </a:p>
                  </a:txBody>
                  <a:tcPr marL="9525" marR="9525" marT="9525" marB="0" anchor="ctr"/>
                </a:tc>
                <a:tc>
                  <a:txBody>
                    <a:bodyPr/>
                    <a:lstStyle/>
                    <a:p>
                      <a:pPr algn="ctr" fontAlgn="ctr"/>
                      <a:r>
                        <a:rPr lang="en-US" sz="1000" b="0" i="0" u="none" strike="noStrike">
                          <a:solidFill>
                            <a:srgbClr val="000000"/>
                          </a:solidFill>
                          <a:effectLst/>
                          <a:latin typeface="+mn-lt"/>
                        </a:rPr>
                        <a:t>2,115,669</a:t>
                      </a:r>
                    </a:p>
                  </a:txBody>
                  <a:tcPr marL="9525" marR="9525" marT="9525" marB="0" anchor="ctr"/>
                </a:tc>
                <a:tc>
                  <a:txBody>
                    <a:bodyPr/>
                    <a:lstStyle/>
                    <a:p>
                      <a:pPr algn="ctr" fontAlgn="ctr"/>
                      <a:r>
                        <a:rPr lang="en-US" sz="1000" b="0" i="0" u="none" strike="noStrike">
                          <a:solidFill>
                            <a:srgbClr val="000000"/>
                          </a:solidFill>
                          <a:effectLst/>
                          <a:latin typeface="+mn-lt"/>
                        </a:rPr>
                        <a:t>2,111,105</a:t>
                      </a:r>
                    </a:p>
                  </a:txBody>
                  <a:tcPr marL="9525" marR="9525" marT="9525" marB="0" anchor="ctr"/>
                </a:tc>
                <a:tc>
                  <a:txBody>
                    <a:bodyPr/>
                    <a:lstStyle/>
                    <a:p>
                      <a:pPr algn="ctr" fontAlgn="ctr"/>
                      <a:r>
                        <a:rPr lang="en-US" sz="1000" b="0" i="0" u="none" strike="noStrike">
                          <a:solidFill>
                            <a:srgbClr val="000000"/>
                          </a:solidFill>
                          <a:effectLst/>
                          <a:latin typeface="+mn-lt"/>
                        </a:rPr>
                        <a:t>2,100,010</a:t>
                      </a:r>
                    </a:p>
                  </a:txBody>
                  <a:tcPr marL="9525" marR="9525" marT="9525" marB="0" anchor="ctr"/>
                </a:tc>
                <a:tc>
                  <a:txBody>
                    <a:bodyPr/>
                    <a:lstStyle/>
                    <a:p>
                      <a:pPr algn="ctr" fontAlgn="ctr"/>
                      <a:r>
                        <a:rPr lang="en-US" sz="1000" b="0" i="0" u="none" strike="noStrike">
                          <a:solidFill>
                            <a:srgbClr val="000000"/>
                          </a:solidFill>
                          <a:effectLst/>
                          <a:latin typeface="+mn-lt"/>
                        </a:rPr>
                        <a:t>2,099,797</a:t>
                      </a:r>
                    </a:p>
                  </a:txBody>
                  <a:tcPr marL="9525" marR="9525" marT="9525" marB="0" anchor="ctr"/>
                </a:tc>
                <a:tc>
                  <a:txBody>
                    <a:bodyPr/>
                    <a:lstStyle/>
                    <a:p>
                      <a:pPr algn="ctr" fontAlgn="ctr"/>
                      <a:r>
                        <a:rPr lang="en-US" sz="1000" b="0" i="0" u="none" strike="noStrike">
                          <a:solidFill>
                            <a:srgbClr val="000000"/>
                          </a:solidFill>
                          <a:effectLst/>
                          <a:latin typeface="+mn-lt"/>
                        </a:rPr>
                        <a:t>2,104,066</a:t>
                      </a:r>
                    </a:p>
                  </a:txBody>
                  <a:tcPr marL="9525" marR="9525" marT="9525" marB="0" anchor="ctr"/>
                </a:tc>
                <a:tc>
                  <a:txBody>
                    <a:bodyPr/>
                    <a:lstStyle/>
                    <a:p>
                      <a:pPr algn="ctr" fontAlgn="ctr"/>
                      <a:r>
                        <a:rPr lang="en-US" sz="1000" b="0" i="0" u="none" strike="noStrike">
                          <a:solidFill>
                            <a:srgbClr val="000000"/>
                          </a:solidFill>
                          <a:effectLst/>
                          <a:latin typeface="+mn-lt"/>
                        </a:rPr>
                        <a:t>2,106,472</a:t>
                      </a:r>
                    </a:p>
                  </a:txBody>
                  <a:tcPr marL="9525" marR="9525" marT="9525" marB="0" anchor="ctr"/>
                </a:tc>
                <a:tc>
                  <a:txBody>
                    <a:bodyPr/>
                    <a:lstStyle/>
                    <a:p>
                      <a:pPr algn="ctr" fontAlgn="ctr"/>
                      <a:r>
                        <a:rPr lang="en-US" sz="1000" b="0" i="0" u="none" strike="noStrike">
                          <a:solidFill>
                            <a:srgbClr val="000000"/>
                          </a:solidFill>
                          <a:effectLst/>
                          <a:latin typeface="+mn-lt"/>
                        </a:rPr>
                        <a:t>2,110,846</a:t>
                      </a:r>
                    </a:p>
                  </a:txBody>
                  <a:tcPr marL="9525" marR="9525" marT="9525" marB="0" anchor="ctr"/>
                </a:tc>
                <a:tc>
                  <a:txBody>
                    <a:bodyPr/>
                    <a:lstStyle/>
                    <a:p>
                      <a:pPr algn="ctr" fontAlgn="ctr"/>
                      <a:r>
                        <a:rPr lang="en-US" sz="1000" b="0" i="0" u="none" strike="noStrike">
                          <a:solidFill>
                            <a:srgbClr val="000000"/>
                          </a:solidFill>
                          <a:effectLst/>
                          <a:latin typeface="+mn-lt"/>
                        </a:rPr>
                        <a:t>2,116,679</a:t>
                      </a:r>
                    </a:p>
                  </a:txBody>
                  <a:tcPr marL="9525" marR="9525" marT="9525" marB="0" anchor="ctr"/>
                </a:tc>
                <a:tc>
                  <a:txBody>
                    <a:bodyPr/>
                    <a:lstStyle/>
                    <a:p>
                      <a:pPr algn="ctr" fontAlgn="ctr"/>
                      <a:r>
                        <a:rPr lang="en-US" sz="1000" b="0" i="0" u="none" strike="noStrike">
                          <a:solidFill>
                            <a:srgbClr val="000000"/>
                          </a:solidFill>
                          <a:effectLst/>
                          <a:latin typeface="+mn-lt"/>
                        </a:rPr>
                        <a:t>2,112,650</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a:solidFill>
                            <a:srgbClr val="000000"/>
                          </a:solidFill>
                          <a:effectLst/>
                          <a:latin typeface="+mn-lt"/>
                        </a:rPr>
                        <a:t>24.32</a:t>
                      </a:r>
                    </a:p>
                  </a:txBody>
                  <a:tcPr marL="9525" marR="9525" marT="9525" marB="0" anchor="ctr"/>
                </a:tc>
                <a:tc>
                  <a:txBody>
                    <a:bodyPr/>
                    <a:lstStyle/>
                    <a:p>
                      <a:pPr algn="ctr" fontAlgn="ctr"/>
                      <a:r>
                        <a:rPr lang="en-US" sz="1000" b="0" i="0" u="none" strike="noStrike">
                          <a:solidFill>
                            <a:srgbClr val="000000"/>
                          </a:solidFill>
                          <a:effectLst/>
                          <a:latin typeface="+mn-lt"/>
                        </a:rPr>
                        <a:t>24.33</a:t>
                      </a:r>
                    </a:p>
                  </a:txBody>
                  <a:tcPr marL="9525" marR="9525" marT="9525" marB="0" anchor="ctr"/>
                </a:tc>
                <a:tc>
                  <a:txBody>
                    <a:bodyPr/>
                    <a:lstStyle/>
                    <a:p>
                      <a:pPr algn="ctr" fontAlgn="ctr"/>
                      <a:r>
                        <a:rPr lang="en-US" sz="1000" b="0" i="0" u="none" strike="noStrike">
                          <a:solidFill>
                            <a:srgbClr val="000000"/>
                          </a:solidFill>
                          <a:effectLst/>
                          <a:latin typeface="+mn-lt"/>
                        </a:rPr>
                        <a:t>24.34</a:t>
                      </a:r>
                    </a:p>
                  </a:txBody>
                  <a:tcPr marL="9525" marR="9525" marT="9525" marB="0" anchor="ctr"/>
                </a:tc>
                <a:tc>
                  <a:txBody>
                    <a:bodyPr/>
                    <a:lstStyle/>
                    <a:p>
                      <a:pPr algn="ctr" fontAlgn="ctr"/>
                      <a:r>
                        <a:rPr lang="en-US" sz="1000" b="0" i="0" u="none" strike="noStrike" dirty="0">
                          <a:solidFill>
                            <a:srgbClr val="000000"/>
                          </a:solidFill>
                          <a:effectLst/>
                          <a:latin typeface="+mn-lt"/>
                        </a:rPr>
                        <a:t>24.33</a:t>
                      </a:r>
                    </a:p>
                  </a:txBody>
                  <a:tcPr marL="9525" marR="9525" marT="9525" marB="0" anchor="ctr"/>
                </a:tc>
                <a:tc>
                  <a:txBody>
                    <a:bodyPr/>
                    <a:lstStyle/>
                    <a:p>
                      <a:pPr algn="ctr" fontAlgn="ctr"/>
                      <a:r>
                        <a:rPr lang="en-US" sz="1000" b="0" i="0" u="none" strike="noStrike" dirty="0">
                          <a:solidFill>
                            <a:srgbClr val="000000"/>
                          </a:solidFill>
                          <a:effectLst/>
                          <a:latin typeface="+mn-lt"/>
                        </a:rPr>
                        <a:t>24.25</a:t>
                      </a:r>
                    </a:p>
                  </a:txBody>
                  <a:tcPr marL="9525" marR="9525" marT="9525" marB="0" anchor="ctr"/>
                </a:tc>
                <a:tc>
                  <a:txBody>
                    <a:bodyPr/>
                    <a:lstStyle/>
                    <a:p>
                      <a:pPr algn="ctr" fontAlgn="ctr"/>
                      <a:r>
                        <a:rPr lang="en-US" sz="1000" b="0" i="0" u="none" strike="noStrike">
                          <a:solidFill>
                            <a:srgbClr val="000000"/>
                          </a:solidFill>
                          <a:effectLst/>
                          <a:latin typeface="+mn-lt"/>
                        </a:rPr>
                        <a:t>24.09</a:t>
                      </a:r>
                    </a:p>
                  </a:txBody>
                  <a:tcPr marL="9525" marR="9525" marT="9525" marB="0" anchor="ctr"/>
                </a:tc>
                <a:tc>
                  <a:txBody>
                    <a:bodyPr/>
                    <a:lstStyle/>
                    <a:p>
                      <a:pPr algn="ctr" fontAlgn="ctr"/>
                      <a:r>
                        <a:rPr lang="en-US" sz="1000" b="0" i="0" u="none" strike="noStrike">
                          <a:solidFill>
                            <a:srgbClr val="000000"/>
                          </a:solidFill>
                          <a:effectLst/>
                          <a:latin typeface="+mn-lt"/>
                        </a:rPr>
                        <a:t>24.07</a:t>
                      </a:r>
                    </a:p>
                  </a:txBody>
                  <a:tcPr marL="9525" marR="9525" marT="9525" marB="0" anchor="ctr"/>
                </a:tc>
                <a:tc>
                  <a:txBody>
                    <a:bodyPr/>
                    <a:lstStyle/>
                    <a:p>
                      <a:pPr algn="ctr" fontAlgn="ctr"/>
                      <a:r>
                        <a:rPr lang="en-US" sz="1000" b="0" i="0" u="none" strike="noStrike" dirty="0">
                          <a:solidFill>
                            <a:srgbClr val="000000"/>
                          </a:solidFill>
                          <a:effectLst/>
                          <a:latin typeface="+mn-lt"/>
                        </a:rPr>
                        <a:t>24.09</a:t>
                      </a:r>
                    </a:p>
                  </a:txBody>
                  <a:tcPr marL="9525" marR="9525" marT="9525" marB="0" anchor="ctr"/>
                </a:tc>
                <a:tc>
                  <a:txBody>
                    <a:bodyPr/>
                    <a:lstStyle/>
                    <a:p>
                      <a:pPr algn="ctr" fontAlgn="ctr"/>
                      <a:r>
                        <a:rPr lang="en-US" sz="1000" b="0" i="0" u="none" strike="noStrike" dirty="0">
                          <a:solidFill>
                            <a:srgbClr val="000000"/>
                          </a:solidFill>
                          <a:effectLst/>
                          <a:latin typeface="+mn-lt"/>
                        </a:rPr>
                        <a:t>24.09</a:t>
                      </a:r>
                    </a:p>
                  </a:txBody>
                  <a:tcPr marL="9525" marR="9525" marT="9525" marB="0" anchor="ctr"/>
                </a:tc>
                <a:tc>
                  <a:txBody>
                    <a:bodyPr/>
                    <a:lstStyle/>
                    <a:p>
                      <a:pPr algn="ctr" fontAlgn="ctr"/>
                      <a:r>
                        <a:rPr lang="en-US" sz="1000" b="0" i="0" u="none" strike="noStrike" dirty="0">
                          <a:solidFill>
                            <a:srgbClr val="000000"/>
                          </a:solidFill>
                          <a:effectLst/>
                          <a:latin typeface="+mn-lt"/>
                        </a:rPr>
                        <a:t>24.12</a:t>
                      </a:r>
                    </a:p>
                  </a:txBody>
                  <a:tcPr marL="9525" marR="9525" marT="9525" marB="0" anchor="ctr"/>
                </a:tc>
                <a:tc>
                  <a:txBody>
                    <a:bodyPr/>
                    <a:lstStyle/>
                    <a:p>
                      <a:pPr algn="ctr" fontAlgn="ctr"/>
                      <a:r>
                        <a:rPr lang="en-US" sz="1000" b="0" i="0" u="none" strike="noStrike" dirty="0">
                          <a:solidFill>
                            <a:srgbClr val="000000"/>
                          </a:solidFill>
                          <a:effectLst/>
                          <a:latin typeface="+mn-lt"/>
                        </a:rPr>
                        <a:t>24.16</a:t>
                      </a:r>
                    </a:p>
                  </a:txBody>
                  <a:tcPr marL="9525" marR="9525" marT="9525" marB="0" anchor="ctr"/>
                </a:tc>
                <a:tc>
                  <a:txBody>
                    <a:bodyPr/>
                    <a:lstStyle/>
                    <a:p>
                      <a:pPr algn="ctr" fontAlgn="ctr"/>
                      <a:r>
                        <a:rPr lang="en-US" sz="1000" b="0" i="0" u="none" strike="noStrike" dirty="0">
                          <a:solidFill>
                            <a:srgbClr val="000000"/>
                          </a:solidFill>
                          <a:effectLst/>
                          <a:latin typeface="+mn-lt"/>
                        </a:rPr>
                        <a:t>24.09</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rtl="1">
                        <a:spcBef>
                          <a:spcPts val="0"/>
                        </a:spcBef>
                        <a:spcAft>
                          <a:spcPts val="0"/>
                        </a:spcAft>
                      </a:pPr>
                      <a:r>
                        <a:rPr lang="ar-SA" sz="1000" b="1" kern="1200">
                          <a:solidFill>
                            <a:schemeClr val="bg1"/>
                          </a:solidFill>
                          <a:effectLst/>
                          <a:latin typeface="+mn-lt"/>
                          <a:ea typeface="+mn-ea"/>
                          <a:cs typeface="+mn-cs"/>
                        </a:rPr>
                        <a:t>يناير 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a:solidFill>
                            <a:schemeClr val="bg1"/>
                          </a:solidFill>
                          <a:effectLst/>
                          <a:latin typeface="+mn-lt"/>
                          <a:ea typeface="+mn-ea"/>
                          <a:cs typeface="+mn-cs"/>
                        </a:rPr>
                        <a:t>فبراير 2017</a:t>
                      </a:r>
                      <a:endParaRPr lang="en-US" sz="1000" b="1"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rtl="1">
                        <a:spcBef>
                          <a:spcPts val="0"/>
                        </a:spcBef>
                        <a:spcAft>
                          <a:spcPts val="0"/>
                        </a:spcAft>
                      </a:pPr>
                      <a:r>
                        <a:rPr lang="ar-SA" sz="1000" b="1" kern="1200">
                          <a:solidFill>
                            <a:schemeClr val="bg1"/>
                          </a:solidFill>
                          <a:effectLst/>
                          <a:latin typeface="+mn-lt"/>
                          <a:ea typeface="+mn-ea"/>
                          <a:cs typeface="+mn-cs"/>
                        </a:rPr>
                        <a:t>مارس 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a:solidFill>
                            <a:schemeClr val="bg1"/>
                          </a:solidFill>
                          <a:effectLst/>
                          <a:latin typeface="+mn-lt"/>
                          <a:ea typeface="+mn-ea"/>
                          <a:cs typeface="+mn-cs"/>
                        </a:rPr>
                        <a:t>أبريل 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a:solidFill>
                            <a:schemeClr val="bg1"/>
                          </a:solidFill>
                          <a:effectLst/>
                          <a:latin typeface="+mn-lt"/>
                          <a:ea typeface="+mn-ea"/>
                          <a:cs typeface="+mn-cs"/>
                        </a:rPr>
                        <a:t>مايو 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a:solidFill>
                            <a:schemeClr val="bg1"/>
                          </a:solidFill>
                          <a:effectLst/>
                          <a:latin typeface="+mn-lt"/>
                          <a:ea typeface="+mn-ea"/>
                          <a:cs typeface="+mn-cs"/>
                        </a:rPr>
                        <a:t>يونيو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a:solidFill>
                            <a:schemeClr val="bg1"/>
                          </a:solidFill>
                          <a:effectLst/>
                          <a:latin typeface="+mn-lt"/>
                          <a:ea typeface="+mn-ea"/>
                          <a:cs typeface="+mn-cs"/>
                        </a:rPr>
                        <a:t>يوليو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a:solidFill>
                            <a:schemeClr val="bg1"/>
                          </a:solidFill>
                          <a:effectLst/>
                          <a:latin typeface="+mn-lt"/>
                          <a:ea typeface="+mn-ea"/>
                          <a:cs typeface="+mn-cs"/>
                        </a:rPr>
                        <a:t>أغسطس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a:solidFill>
                            <a:schemeClr val="bg1"/>
                          </a:solidFill>
                          <a:effectLst/>
                          <a:latin typeface="+mn-lt"/>
                          <a:ea typeface="+mn-ea"/>
                          <a:cs typeface="+mn-cs"/>
                        </a:rPr>
                        <a:t>سبتمبر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a:solidFill>
                            <a:schemeClr val="bg1"/>
                          </a:solidFill>
                          <a:effectLst/>
                          <a:latin typeface="+mn-lt"/>
                          <a:ea typeface="+mn-ea"/>
                          <a:cs typeface="+mn-cs"/>
                        </a:rPr>
                        <a:t>أكتوبر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a:solidFill>
                            <a:schemeClr val="bg1"/>
                          </a:solidFill>
                          <a:effectLst/>
                          <a:latin typeface="+mn-lt"/>
                          <a:ea typeface="+mn-ea"/>
                          <a:cs typeface="+mn-cs"/>
                        </a:rPr>
                        <a:t>نوفمبر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ديسمبر 2017</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19,790,055</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19,702,980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19,835,288</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19,756,560</a:t>
                      </a: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19,905,137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19,711,287 </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19,752,473</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19,916,809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19,670,498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19,689,914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19,691,478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19,826,224</a:t>
                      </a: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228.3</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227.0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228.3</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226.9</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228.9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226.2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226.4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228.0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225.0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225.0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224.7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226.0</a:t>
                      </a: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3,169,888</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3,181,590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3,209,909</a:t>
                      </a: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3,269,234</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3,238,040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3,282,966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3,257,215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3,270,137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3,318,629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3,317,232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3,257,386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3,283,679</a:t>
                      </a: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16,620,167</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16,521,390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16,625,379</a:t>
                      </a: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16,487,326</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16,667,097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16,428,321 </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19,495,258</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16,646,672</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16,351,869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16,372,682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16,434,092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16,542,545</a:t>
                      </a: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a:solidFill>
                            <a:schemeClr val="bg1"/>
                          </a:solidFill>
                          <a:effectLst/>
                          <a:latin typeface="+mn-lt"/>
                          <a:ea typeface="+mn-ea"/>
                          <a:cs typeface="+mn-cs"/>
                        </a:rPr>
                        <a:t>يناير 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a:solidFill>
                            <a:schemeClr val="bg1"/>
                          </a:solidFill>
                          <a:effectLst/>
                          <a:latin typeface="+mn-lt"/>
                          <a:ea typeface="+mn-ea"/>
                          <a:cs typeface="+mn-cs"/>
                        </a:rPr>
                        <a:t>فبراير 2017</a:t>
                      </a:r>
                      <a:endParaRPr lang="en-US" sz="1000" b="1"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a:solidFill>
                            <a:schemeClr val="bg1"/>
                          </a:solidFill>
                          <a:effectLst/>
                          <a:latin typeface="+mn-lt"/>
                          <a:ea typeface="+mn-ea"/>
                          <a:cs typeface="+mn-cs"/>
                        </a:rPr>
                        <a:t>مارس 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a:solidFill>
                            <a:schemeClr val="bg1"/>
                          </a:solidFill>
                          <a:effectLst/>
                          <a:latin typeface="+mn-lt"/>
                          <a:ea typeface="+mn-ea"/>
                          <a:cs typeface="+mn-cs"/>
                        </a:rPr>
                        <a:t>أبريل 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a:solidFill>
                            <a:schemeClr val="bg1"/>
                          </a:solidFill>
                          <a:effectLst/>
                          <a:latin typeface="+mn-lt"/>
                          <a:ea typeface="+mn-ea"/>
                          <a:cs typeface="+mn-cs"/>
                        </a:rPr>
                        <a:t>مايو 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يونيو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يوليو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أغسطس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سبتمبر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أكتوبر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نوفمبر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ديسمبر 2017</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1,299,382</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1,304,858</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1,309,229</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1,317,371</a:t>
                      </a: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1,312,419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1,317,461</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1,315,631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1,323,262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1,332,155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1,339,343</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1,348,844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1,348,895</a:t>
                      </a:r>
                    </a:p>
                  </a:txBody>
                  <a:tcPr marL="0" marR="0" marT="0" marB="0"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 عبر  الخط الهاتفي (3)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296</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291</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290</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281</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285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269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249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230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136</a:t>
                      </a:r>
                    </a:p>
                  </a:txBody>
                  <a:tcPr marL="0" marR="0" marT="0" marB="0"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النطاق 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1,299,086</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1,304,567</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1,308,939</a:t>
                      </a: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1,317,090</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1,312,134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1,317,192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1,315,382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1,323,032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1,331,945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1,339,184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1,348,696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1,348,759</a:t>
                      </a:r>
                    </a:p>
                  </a:txBody>
                  <a:tcPr marL="0" marR="0" marT="0" marB="0"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انترنت 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15.0</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15.1</a:t>
                      </a: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15.1</a:t>
                      </a: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15.1</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15.1</a:t>
                      </a:r>
                    </a:p>
                  </a:txBody>
                  <a:tcPr marL="0" marR="0" marT="0" marB="0" anchor="ctr"/>
                </a:tc>
                <a:tc>
                  <a:txBody>
                    <a:bodyPr/>
                    <a:lstStyle/>
                    <a:p>
                      <a:pPr marL="0" marR="0" algn="ctr" rtl="1">
                        <a:spcBef>
                          <a:spcPts val="0"/>
                        </a:spcBef>
                        <a:spcAft>
                          <a:spcPts val="0"/>
                        </a:spcAft>
                      </a:pPr>
                      <a:r>
                        <a:rPr lang="en-US" sz="1000" kern="1200">
                          <a:solidFill>
                            <a:schemeClr val="tx1"/>
                          </a:solidFill>
                          <a:effectLst/>
                          <a:latin typeface="+mn-lt"/>
                          <a:ea typeface="+mn-ea"/>
                          <a:cs typeface="+mn-cs"/>
                        </a:rPr>
                        <a:t>15.1</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15.2</a:t>
                      </a:r>
                    </a:p>
                    <a:p>
                      <a:pPr marL="0" marR="0" algn="ctr">
                        <a:spcBef>
                          <a:spcPts val="0"/>
                        </a:spcBef>
                        <a:spcAft>
                          <a:spcPts val="0"/>
                        </a:spcAft>
                      </a:pPr>
                      <a:r>
                        <a:rPr lang="en-US" sz="1000" kern="1200" dirty="0">
                          <a:solidFill>
                            <a:schemeClr val="tx1"/>
                          </a:solidFill>
                          <a:effectLst/>
                          <a:latin typeface="+mn-lt"/>
                          <a:ea typeface="+mn-ea"/>
                          <a:cs typeface="+mn-cs"/>
                        </a:rPr>
                        <a:t> </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15.3</a:t>
                      </a:r>
                    </a:p>
                    <a:p>
                      <a:pPr marL="0" marR="0" algn="ctr">
                        <a:spcBef>
                          <a:spcPts val="0"/>
                        </a:spcBef>
                        <a:spcAft>
                          <a:spcPts val="0"/>
                        </a:spcAft>
                      </a:pPr>
                      <a:r>
                        <a:rPr lang="en-US" sz="1000" kern="1200" dirty="0">
                          <a:solidFill>
                            <a:schemeClr val="tx1"/>
                          </a:solidFill>
                          <a:effectLst/>
                          <a:latin typeface="+mn-lt"/>
                          <a:ea typeface="+mn-ea"/>
                          <a:cs typeface="+mn-cs"/>
                        </a:rPr>
                        <a:t> </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15.38</a:t>
                      </a:r>
                    </a:p>
                  </a:txBody>
                  <a:tcPr marL="0" marR="0" marT="0" marB="0" anchor="ctr"/>
                </a:tc>
                <a:extLst>
                  <a:ext uri="{0D108BD9-81ED-4DB2-BD59-A6C34878D82A}">
                    <a16:rowId xmlns:a16="http://schemas.microsoft.com/office/drawing/2014/main" val="10012"/>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a:ln w="22225">
                  <a:solidFill>
                    <a:schemeClr val="accent2"/>
                  </a:solidFill>
                  <a:prstDash val="solid"/>
                </a:ln>
                <a:solidFill>
                  <a:schemeClr val="accent2">
                    <a:lumMod val="40000"/>
                    <a:lumOff val="60000"/>
                  </a:schemeClr>
                </a:solidFill>
                <a:effectLst/>
              </a:rPr>
              <a:t>201</a:t>
            </a:r>
            <a:r>
              <a:rPr lang="en-US" sz="2400" b="1" cap="none" spc="0">
                <a:ln w="22225">
                  <a:solidFill>
                    <a:schemeClr val="accent2"/>
                  </a:solidFill>
                  <a:prstDash val="solid"/>
                </a:ln>
                <a:solidFill>
                  <a:schemeClr val="accent2">
                    <a:lumMod val="40000"/>
                    <a:lumOff val="60000"/>
                  </a:schemeClr>
                </a:solidFill>
                <a:effectLst/>
              </a:rPr>
              <a:t>7</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648841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2370277238"/>
              </p:ext>
            </p:extLst>
          </p:nvPr>
        </p:nvGraphicFramePr>
        <p:xfrm>
          <a:off x="233267" y="592372"/>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يناير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فبراير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مارس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ابريل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مايو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يونيو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يوليو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أغسطس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سبتمبر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أكتوبر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نوفمبر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ديسمبر 2016</a:t>
                      </a:r>
                      <a:endParaRPr lang="ar-AE" sz="1000"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dirty="0">
                          <a:solidFill>
                            <a:srgbClr val="000000"/>
                          </a:solidFill>
                          <a:effectLst/>
                          <a:latin typeface="+mn-lt"/>
                        </a:rPr>
                        <a:t>2,104,934</a:t>
                      </a:r>
                    </a:p>
                  </a:txBody>
                  <a:tcPr marL="9525" marR="9525" marT="9525" marB="0" anchor="ctr"/>
                </a:tc>
                <a:tc>
                  <a:txBody>
                    <a:bodyPr/>
                    <a:lstStyle/>
                    <a:p>
                      <a:pPr algn="ctr" fontAlgn="ctr"/>
                      <a:r>
                        <a:rPr lang="en-US" sz="1000" b="0" i="0" u="none" strike="noStrike" dirty="0">
                          <a:solidFill>
                            <a:srgbClr val="000000"/>
                          </a:solidFill>
                          <a:effectLst/>
                          <a:latin typeface="+mn-lt"/>
                        </a:rPr>
                        <a:t>2,107,744</a:t>
                      </a:r>
                    </a:p>
                  </a:txBody>
                  <a:tcPr marL="9525" marR="9525" marT="9525" marB="0" anchor="ctr"/>
                </a:tc>
                <a:tc>
                  <a:txBody>
                    <a:bodyPr/>
                    <a:lstStyle/>
                    <a:p>
                      <a:pPr algn="ctr" fontAlgn="ctr"/>
                      <a:r>
                        <a:rPr lang="en-US" sz="1000" b="0" i="0" u="none" strike="noStrike">
                          <a:solidFill>
                            <a:srgbClr val="000000"/>
                          </a:solidFill>
                          <a:effectLst/>
                          <a:latin typeface="+mn-lt"/>
                        </a:rPr>
                        <a:t>2,108,913</a:t>
                      </a:r>
                    </a:p>
                  </a:txBody>
                  <a:tcPr marL="9525" marR="9525" marT="9525" marB="0" anchor="ctr"/>
                </a:tc>
                <a:tc>
                  <a:txBody>
                    <a:bodyPr/>
                    <a:lstStyle/>
                    <a:p>
                      <a:pPr algn="ctr" fontAlgn="ctr"/>
                      <a:r>
                        <a:rPr lang="en-US" sz="1000" b="0" i="0" u="none" strike="noStrike">
                          <a:solidFill>
                            <a:srgbClr val="000000"/>
                          </a:solidFill>
                          <a:effectLst/>
                          <a:latin typeface="+mn-lt"/>
                        </a:rPr>
                        <a:t>2,111,310</a:t>
                      </a:r>
                    </a:p>
                  </a:txBody>
                  <a:tcPr marL="9525" marR="9525" marT="9525" marB="0" anchor="ctr"/>
                </a:tc>
                <a:tc>
                  <a:txBody>
                    <a:bodyPr/>
                    <a:lstStyle/>
                    <a:p>
                      <a:pPr algn="ctr" fontAlgn="ctr"/>
                      <a:r>
                        <a:rPr lang="en-US" sz="1000" b="0" i="0" u="none" strike="noStrike">
                          <a:solidFill>
                            <a:srgbClr val="000000"/>
                          </a:solidFill>
                          <a:effectLst/>
                          <a:latin typeface="+mn-lt"/>
                        </a:rPr>
                        <a:t>2,112,139</a:t>
                      </a:r>
                    </a:p>
                  </a:txBody>
                  <a:tcPr marL="9525" marR="9525" marT="9525" marB="0" anchor="ctr"/>
                </a:tc>
                <a:tc>
                  <a:txBody>
                    <a:bodyPr/>
                    <a:lstStyle/>
                    <a:p>
                      <a:pPr algn="ctr" fontAlgn="ctr"/>
                      <a:r>
                        <a:rPr lang="en-US" sz="1000" b="0" i="0" u="none" strike="noStrike">
                          <a:solidFill>
                            <a:srgbClr val="000000"/>
                          </a:solidFill>
                          <a:effectLst/>
                          <a:latin typeface="+mn-lt"/>
                        </a:rPr>
                        <a:t>2,116,157</a:t>
                      </a:r>
                    </a:p>
                  </a:txBody>
                  <a:tcPr marL="9525" marR="9525" marT="9525" marB="0" anchor="ctr"/>
                </a:tc>
                <a:tc>
                  <a:txBody>
                    <a:bodyPr/>
                    <a:lstStyle/>
                    <a:p>
                      <a:pPr algn="ctr" fontAlgn="ctr"/>
                      <a:r>
                        <a:rPr lang="en-US" sz="1000" b="0" i="0" u="none" strike="noStrike" dirty="0">
                          <a:solidFill>
                            <a:srgbClr val="000000"/>
                          </a:solidFill>
                          <a:effectLst/>
                          <a:latin typeface="+mn-lt"/>
                        </a:rPr>
                        <a:t>2,114,325</a:t>
                      </a:r>
                    </a:p>
                  </a:txBody>
                  <a:tcPr marL="9525" marR="9525" marT="9525" marB="0" anchor="ctr"/>
                </a:tc>
                <a:tc>
                  <a:txBody>
                    <a:bodyPr/>
                    <a:lstStyle/>
                    <a:p>
                      <a:pPr algn="ctr" fontAlgn="ctr"/>
                      <a:r>
                        <a:rPr lang="en-US" sz="1000" b="0" i="0" u="none" strike="noStrike">
                          <a:solidFill>
                            <a:srgbClr val="000000"/>
                          </a:solidFill>
                          <a:effectLst/>
                          <a:latin typeface="+mn-lt"/>
                        </a:rPr>
                        <a:t>2,122,361</a:t>
                      </a:r>
                    </a:p>
                  </a:txBody>
                  <a:tcPr marL="9525" marR="9525" marT="9525" marB="0" anchor="ctr"/>
                </a:tc>
                <a:tc>
                  <a:txBody>
                    <a:bodyPr/>
                    <a:lstStyle/>
                    <a:p>
                      <a:pPr algn="ctr" fontAlgn="ctr"/>
                      <a:r>
                        <a:rPr lang="en-US" sz="1000" b="0" i="0" u="none" strike="noStrike" dirty="0">
                          <a:solidFill>
                            <a:srgbClr val="000000"/>
                          </a:solidFill>
                          <a:effectLst/>
                          <a:latin typeface="+mn-lt"/>
                        </a:rPr>
                        <a:t>2,128,576</a:t>
                      </a:r>
                    </a:p>
                  </a:txBody>
                  <a:tcPr marL="9525" marR="9525" marT="9525" marB="0" anchor="ctr"/>
                </a:tc>
                <a:tc>
                  <a:txBody>
                    <a:bodyPr/>
                    <a:lstStyle/>
                    <a:p>
                      <a:pPr algn="ctr" fontAlgn="ctr"/>
                      <a:r>
                        <a:rPr lang="en-US" sz="1000" b="0" i="0" u="none" strike="noStrike" dirty="0">
                          <a:solidFill>
                            <a:srgbClr val="000000"/>
                          </a:solidFill>
                          <a:effectLst/>
                          <a:latin typeface="+mn-lt"/>
                        </a:rPr>
                        <a:t>2,136,238</a:t>
                      </a:r>
                    </a:p>
                  </a:txBody>
                  <a:tcPr marL="9525" marR="9525" marT="9525" marB="0" anchor="ctr"/>
                </a:tc>
                <a:tc>
                  <a:txBody>
                    <a:bodyPr/>
                    <a:lstStyle/>
                    <a:p>
                      <a:pPr algn="ctr" fontAlgn="ctr"/>
                      <a:r>
                        <a:rPr lang="en-US" sz="1000" b="0" i="0" u="none" strike="noStrike">
                          <a:solidFill>
                            <a:srgbClr val="000000"/>
                          </a:solidFill>
                          <a:effectLst/>
                          <a:latin typeface="+mn-lt"/>
                        </a:rPr>
                        <a:t>2,142,179</a:t>
                      </a:r>
                    </a:p>
                  </a:txBody>
                  <a:tcPr marL="9525" marR="9525" marT="9525" marB="0" anchor="ctr"/>
                </a:tc>
                <a:tc>
                  <a:txBody>
                    <a:bodyPr/>
                    <a:lstStyle/>
                    <a:p>
                      <a:pPr algn="ctr" fontAlgn="ctr"/>
                      <a:r>
                        <a:rPr lang="en-US" sz="1000" b="0" i="0" u="none" strike="noStrike">
                          <a:solidFill>
                            <a:srgbClr val="000000"/>
                          </a:solidFill>
                          <a:effectLst/>
                          <a:latin typeface="+mn-lt"/>
                        </a:rPr>
                        <a:t>2,108,210</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dirty="0">
                          <a:solidFill>
                            <a:srgbClr val="000000"/>
                          </a:solidFill>
                          <a:effectLst/>
                          <a:latin typeface="+mn-lt"/>
                        </a:rPr>
                        <a:t>24.59</a:t>
                      </a:r>
                    </a:p>
                  </a:txBody>
                  <a:tcPr marL="9525" marR="9525" marT="9525" marB="0" anchor="ctr"/>
                </a:tc>
                <a:tc>
                  <a:txBody>
                    <a:bodyPr/>
                    <a:lstStyle/>
                    <a:p>
                      <a:pPr algn="ctr" fontAlgn="ctr"/>
                      <a:r>
                        <a:rPr lang="en-US" sz="1000" b="0" i="0" u="none" strike="noStrike">
                          <a:solidFill>
                            <a:srgbClr val="000000"/>
                          </a:solidFill>
                          <a:effectLst/>
                          <a:latin typeface="+mn-lt"/>
                        </a:rPr>
                        <a:t>24.60</a:t>
                      </a:r>
                    </a:p>
                  </a:txBody>
                  <a:tcPr marL="9525" marR="9525" marT="9525" marB="0" anchor="ctr"/>
                </a:tc>
                <a:tc>
                  <a:txBody>
                    <a:bodyPr/>
                    <a:lstStyle/>
                    <a:p>
                      <a:pPr algn="ctr" fontAlgn="ctr"/>
                      <a:r>
                        <a:rPr lang="en-US" sz="1000" b="0" i="0" u="none" strike="noStrike">
                          <a:solidFill>
                            <a:srgbClr val="000000"/>
                          </a:solidFill>
                          <a:effectLst/>
                          <a:latin typeface="+mn-lt"/>
                        </a:rPr>
                        <a:t>24.59</a:t>
                      </a:r>
                    </a:p>
                  </a:txBody>
                  <a:tcPr marL="9525" marR="9525" marT="9525" marB="0" anchor="ctr"/>
                </a:tc>
                <a:tc>
                  <a:txBody>
                    <a:bodyPr/>
                    <a:lstStyle/>
                    <a:p>
                      <a:pPr algn="ctr" fontAlgn="ctr"/>
                      <a:r>
                        <a:rPr lang="en-US" sz="1000" b="0" i="0" u="none" strike="noStrike">
                          <a:solidFill>
                            <a:srgbClr val="000000"/>
                          </a:solidFill>
                          <a:effectLst/>
                          <a:latin typeface="+mn-lt"/>
                        </a:rPr>
                        <a:t>24.59</a:t>
                      </a:r>
                    </a:p>
                  </a:txBody>
                  <a:tcPr marL="9525" marR="9525" marT="9525" marB="0" anchor="ctr"/>
                </a:tc>
                <a:tc>
                  <a:txBody>
                    <a:bodyPr/>
                    <a:lstStyle/>
                    <a:p>
                      <a:pPr algn="ctr" fontAlgn="ctr"/>
                      <a:r>
                        <a:rPr lang="en-US" sz="1000" b="0" i="0" u="none" strike="noStrike">
                          <a:solidFill>
                            <a:srgbClr val="000000"/>
                          </a:solidFill>
                          <a:effectLst/>
                          <a:latin typeface="+mn-lt"/>
                        </a:rPr>
                        <a:t>24.57</a:t>
                      </a:r>
                    </a:p>
                  </a:txBody>
                  <a:tcPr marL="9525" marR="9525" marT="9525" marB="0" anchor="ctr"/>
                </a:tc>
                <a:tc>
                  <a:txBody>
                    <a:bodyPr/>
                    <a:lstStyle/>
                    <a:p>
                      <a:pPr algn="ctr" fontAlgn="ctr"/>
                      <a:r>
                        <a:rPr lang="en-US" sz="1000" b="0" i="0" u="none" strike="noStrike">
                          <a:solidFill>
                            <a:srgbClr val="000000"/>
                          </a:solidFill>
                          <a:effectLst/>
                          <a:latin typeface="+mn-lt"/>
                        </a:rPr>
                        <a:t>24.54</a:t>
                      </a:r>
                    </a:p>
                  </a:txBody>
                  <a:tcPr marL="9525" marR="9525" marT="9525" marB="0" anchor="ctr"/>
                </a:tc>
                <a:tc>
                  <a:txBody>
                    <a:bodyPr/>
                    <a:lstStyle/>
                    <a:p>
                      <a:pPr algn="ctr" fontAlgn="ctr"/>
                      <a:r>
                        <a:rPr lang="en-US" sz="1000" b="0" i="0" u="none" strike="noStrike" dirty="0">
                          <a:solidFill>
                            <a:srgbClr val="000000"/>
                          </a:solidFill>
                          <a:effectLst/>
                          <a:latin typeface="+mn-lt"/>
                        </a:rPr>
                        <a:t>24.57</a:t>
                      </a:r>
                    </a:p>
                  </a:txBody>
                  <a:tcPr marL="9525" marR="9525" marT="9525" marB="0" anchor="ctr"/>
                </a:tc>
                <a:tc>
                  <a:txBody>
                    <a:bodyPr/>
                    <a:lstStyle/>
                    <a:p>
                      <a:pPr algn="ctr" fontAlgn="ctr"/>
                      <a:r>
                        <a:rPr lang="en-US" sz="1000" b="0" i="0" u="none" strike="noStrike">
                          <a:solidFill>
                            <a:srgbClr val="000000"/>
                          </a:solidFill>
                          <a:effectLst/>
                          <a:latin typeface="+mn-lt"/>
                        </a:rPr>
                        <a:t>24.61</a:t>
                      </a:r>
                    </a:p>
                  </a:txBody>
                  <a:tcPr marL="9525" marR="9525" marT="9525" marB="0" anchor="ctr"/>
                </a:tc>
                <a:tc>
                  <a:txBody>
                    <a:bodyPr/>
                    <a:lstStyle/>
                    <a:p>
                      <a:pPr algn="ctr" fontAlgn="ctr"/>
                      <a:r>
                        <a:rPr lang="en-US" sz="1000" b="0" i="0" u="none" strike="noStrike">
                          <a:solidFill>
                            <a:srgbClr val="000000"/>
                          </a:solidFill>
                          <a:effectLst/>
                          <a:latin typeface="+mn-lt"/>
                        </a:rPr>
                        <a:t>24.66</a:t>
                      </a:r>
                    </a:p>
                  </a:txBody>
                  <a:tcPr marL="9525" marR="9525" marT="9525" marB="0" anchor="ctr"/>
                </a:tc>
                <a:tc>
                  <a:txBody>
                    <a:bodyPr/>
                    <a:lstStyle/>
                    <a:p>
                      <a:pPr algn="ctr" fontAlgn="ctr"/>
                      <a:r>
                        <a:rPr lang="en-US" sz="1000" b="0" i="0" u="none" strike="noStrike" dirty="0">
                          <a:solidFill>
                            <a:srgbClr val="000000"/>
                          </a:solidFill>
                          <a:effectLst/>
                          <a:latin typeface="+mn-lt"/>
                        </a:rPr>
                        <a:t>24.72</a:t>
                      </a:r>
                    </a:p>
                  </a:txBody>
                  <a:tcPr marL="9525" marR="9525" marT="9525" marB="0" anchor="ctr"/>
                </a:tc>
                <a:tc>
                  <a:txBody>
                    <a:bodyPr/>
                    <a:lstStyle/>
                    <a:p>
                      <a:pPr algn="ctr" fontAlgn="ctr"/>
                      <a:r>
                        <a:rPr lang="en-US" sz="1000" b="0" i="0" u="none" strike="noStrike" dirty="0">
                          <a:solidFill>
                            <a:srgbClr val="000000"/>
                          </a:solidFill>
                          <a:effectLst/>
                          <a:latin typeface="+mn-lt"/>
                        </a:rPr>
                        <a:t>24.76</a:t>
                      </a:r>
                    </a:p>
                  </a:txBody>
                  <a:tcPr marL="9525" marR="9525" marT="9525" marB="0" anchor="ctr"/>
                </a:tc>
                <a:tc>
                  <a:txBody>
                    <a:bodyPr/>
                    <a:lstStyle/>
                    <a:p>
                      <a:pPr algn="ctr" fontAlgn="ctr"/>
                      <a:r>
                        <a:rPr lang="en-US" sz="1000" b="0" i="0" u="none" strike="noStrike" dirty="0">
                          <a:solidFill>
                            <a:srgbClr val="000000"/>
                          </a:solidFill>
                          <a:effectLst/>
                          <a:latin typeface="+mn-lt"/>
                        </a:rPr>
                        <a:t>24.34</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يناير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فبراير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مارس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ابريل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مايو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يونيو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يوليو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أغسطس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سبتمبر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2016</a:t>
                      </a:r>
                    </a:p>
                  </a:txBody>
                  <a:tcPr marL="9525" marR="9525" marT="9525"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18,276,409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18,590,788</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18,828,338</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19,099,868</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19,248,272</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19,133,341</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19,159,991</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19,077,592</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19,350,439</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19,608,289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19,687,286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19,905,093</a:t>
                      </a: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213.5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217.0</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219.5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222.4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223.9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222.3</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222.4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221.2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224.2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226.9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227.6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229.8</a:t>
                      </a: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2,842,765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2,867,281</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2,910,784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2,949,529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2,966,600</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2,986,713</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2,997,067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3,008,527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3,029,173</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3,070,634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3,112,101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3,143,065</a:t>
                      </a: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15,433,644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15,723,507</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15,917,554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16,150,339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16,281,672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16,146,628</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16,162,924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16,069,065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16,321,266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16,537,655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16,575,185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16,762,028</a:t>
                      </a: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يناير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فبراير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مارس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ابريل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مايو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يونيو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يوليو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أغسطس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سبتمبر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2016</a:t>
                      </a:r>
                    </a:p>
                  </a:txBody>
                  <a:tcPr marL="9525" marR="9525" marT="9525" marB="0"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1,244,542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1,251,284</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1,252,651</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1,255,775</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1,253,354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1,261,532</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1,261,004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1,270,519</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1,275,817</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1,287,910</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1,296,357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1,297,617</a:t>
                      </a:r>
                    </a:p>
                  </a:txBody>
                  <a:tcPr marL="0" marR="0" marT="0" marB="0"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 عبر  الخط الهاتفي (3)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1,370</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1,149</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750</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348</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499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473</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504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421</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390</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378</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350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313</a:t>
                      </a:r>
                    </a:p>
                  </a:txBody>
                  <a:tcPr marL="0" marR="0" marT="0" marB="0"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النطاق 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1,243,172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1,250,135</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1,251,901</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1,255,427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1,252,855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1,261,059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1,260,500</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1,270,098</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1,275,427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1,287,532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1,296,007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1,297,304</a:t>
                      </a:r>
                    </a:p>
                  </a:txBody>
                  <a:tcPr marL="0" marR="0" marT="0" marB="0"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انترنت 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14.6</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14.8</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15.0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14.98</a:t>
                      </a:r>
                    </a:p>
                  </a:txBody>
                  <a:tcPr marL="0" marR="0" marT="0" marB="0" anchor="ctr"/>
                </a:tc>
                <a:extLst>
                  <a:ext uri="{0D108BD9-81ED-4DB2-BD59-A6C34878D82A}">
                    <a16:rowId xmlns:a16="http://schemas.microsoft.com/office/drawing/2014/main" val="10012"/>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201</a:t>
            </a:r>
            <a:r>
              <a:rPr lang="en-US" sz="2400" b="1" cap="none" spc="0" dirty="0">
                <a:ln w="22225">
                  <a:solidFill>
                    <a:schemeClr val="accent2"/>
                  </a:solidFill>
                  <a:prstDash val="solid"/>
                </a:ln>
                <a:solidFill>
                  <a:schemeClr val="accent2">
                    <a:lumMod val="40000"/>
                    <a:lumOff val="60000"/>
                  </a:schemeClr>
                </a:solidFill>
                <a:effectLst/>
              </a:rPr>
              <a:t>6</a:t>
            </a:r>
          </a:p>
        </p:txBody>
      </p:sp>
    </p:spTree>
    <p:extLst>
      <p:ext uri="{BB962C8B-B14F-4D97-AF65-F5344CB8AC3E}">
        <p14:creationId xmlns:p14="http://schemas.microsoft.com/office/powerpoint/2010/main" val="699120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1104977652"/>
              </p:ext>
            </p:extLst>
          </p:nvPr>
        </p:nvGraphicFramePr>
        <p:xfrm>
          <a:off x="233267" y="592372"/>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يناير 2015</a:t>
                      </a:r>
                    </a:p>
                  </a:txBody>
                  <a:tcPr marL="9525" marR="9525" marT="9525"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فبراير 2015</a:t>
                      </a:r>
                    </a:p>
                  </a:txBody>
                  <a:tcPr marL="9525" marR="9525" marT="9525"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مارس 2015</a:t>
                      </a:r>
                    </a:p>
                  </a:txBody>
                  <a:tcPr marL="9525" marR="9525" marT="9525"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ابريل 2015</a:t>
                      </a:r>
                    </a:p>
                  </a:txBody>
                  <a:tcPr marL="9525" marR="9525" marT="9525" marB="0" anchor="ct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مايو 2015</a:t>
                      </a:r>
                      <a:endParaRPr lang="en-US" sz="1000" b="1" kern="1200" dirty="0">
                        <a:solidFill>
                          <a:schemeClr val="bg1"/>
                        </a:solidFill>
                        <a:effectLst/>
                        <a:latin typeface="+mn-lt"/>
                        <a:ea typeface="+mn-ea"/>
                        <a:cs typeface="+mn-cs"/>
                      </a:endParaRPr>
                    </a:p>
                  </a:txBody>
                  <a:tcPr marL="0" marR="0" marT="0" marB="0" anchor="ct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a:solidFill>
                            <a:schemeClr val="bg1"/>
                          </a:solidFill>
                          <a:effectLst/>
                          <a:latin typeface="+mn-lt"/>
                          <a:ea typeface="+mn-ea"/>
                          <a:cs typeface="+mn-cs"/>
                        </a:rPr>
                        <a:t>2015</a:t>
                      </a:r>
                      <a:endParaRPr lang="en-US" sz="1000" b="1" kern="1200" dirty="0">
                        <a:solidFill>
                          <a:schemeClr val="bg1"/>
                        </a:solidFill>
                        <a:effectLst/>
                        <a:latin typeface="+mn-lt"/>
                        <a:ea typeface="+mn-ea"/>
                        <a:cs typeface="+mn-cs"/>
                      </a:endParaRPr>
                    </a:p>
                  </a:txBody>
                  <a:tcPr marL="0" marR="0" marT="0" marB="0" anchor="ct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يوليو </a:t>
                      </a:r>
                      <a:r>
                        <a:rPr lang="ar-SA" sz="1000" b="1" kern="1200" dirty="0">
                          <a:solidFill>
                            <a:schemeClr val="bg1"/>
                          </a:solidFill>
                          <a:effectLst/>
                          <a:latin typeface="+mn-lt"/>
                          <a:ea typeface="+mn-ea"/>
                          <a:cs typeface="+mn-cs"/>
                        </a:rPr>
                        <a:t>2015</a:t>
                      </a:r>
                      <a:endParaRPr lang="en-US" sz="1000" b="1" kern="1200" dirty="0">
                        <a:solidFill>
                          <a:schemeClr val="bg1"/>
                        </a:solidFill>
                        <a:effectLst/>
                        <a:latin typeface="+mn-lt"/>
                        <a:ea typeface="+mn-ea"/>
                        <a:cs typeface="+mn-cs"/>
                      </a:endParaRPr>
                    </a:p>
                  </a:txBody>
                  <a:tcPr marL="0" marR="0" marT="0" marB="0" anchor="ct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أغسطس </a:t>
                      </a:r>
                      <a:r>
                        <a:rPr lang="ar-SA" sz="1000" b="1" kern="1200" dirty="0">
                          <a:solidFill>
                            <a:schemeClr val="bg1"/>
                          </a:solidFill>
                          <a:effectLst/>
                          <a:latin typeface="+mn-lt"/>
                          <a:ea typeface="+mn-ea"/>
                          <a:cs typeface="+mn-cs"/>
                        </a:rPr>
                        <a:t>2015</a:t>
                      </a:r>
                      <a:endParaRPr lang="en-US" sz="1000" b="1" kern="1200" dirty="0">
                        <a:solidFill>
                          <a:schemeClr val="bg1"/>
                        </a:solidFill>
                        <a:effectLst/>
                        <a:latin typeface="+mn-lt"/>
                        <a:ea typeface="+mn-ea"/>
                        <a:cs typeface="+mn-cs"/>
                      </a:endParaRPr>
                    </a:p>
                  </a:txBody>
                  <a:tcPr marL="0" marR="0" marT="0" marB="0" anchor="ct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a:solidFill>
                            <a:schemeClr val="bg1"/>
                          </a:solidFill>
                          <a:effectLst/>
                          <a:latin typeface="+mn-lt"/>
                          <a:ea typeface="+mn-ea"/>
                          <a:cs typeface="+mn-cs"/>
                        </a:rPr>
                        <a:t>2015</a:t>
                      </a:r>
                      <a:endParaRPr lang="en-US" sz="1000" b="1" kern="1200" dirty="0">
                        <a:solidFill>
                          <a:schemeClr val="bg1"/>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2015</a:t>
                      </a:r>
                    </a:p>
                  </a:txBody>
                  <a:tcPr marL="9525" marR="9525" marT="9525"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2015</a:t>
                      </a:r>
                    </a:p>
                  </a:txBody>
                  <a:tcPr marL="9525" marR="9525" marT="9525"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2015</a:t>
                      </a: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dirty="0">
                          <a:solidFill>
                            <a:srgbClr val="000000"/>
                          </a:solidFill>
                          <a:effectLst/>
                          <a:latin typeface="+mn-lt"/>
                        </a:rPr>
                        <a:t>2,035,808</a:t>
                      </a:r>
                    </a:p>
                  </a:txBody>
                  <a:tcPr marL="9525" marR="9525" marT="9525" marB="0" anchor="ctr"/>
                </a:tc>
                <a:tc>
                  <a:txBody>
                    <a:bodyPr/>
                    <a:lstStyle/>
                    <a:p>
                      <a:pPr algn="ctr" fontAlgn="ctr"/>
                      <a:r>
                        <a:rPr lang="en-US" sz="1000" b="0" i="0" u="none" strike="noStrike" dirty="0">
                          <a:solidFill>
                            <a:srgbClr val="000000"/>
                          </a:solidFill>
                          <a:effectLst/>
                          <a:latin typeface="+mn-lt"/>
                        </a:rPr>
                        <a:t>2,046,468</a:t>
                      </a:r>
                    </a:p>
                  </a:txBody>
                  <a:tcPr marL="9525" marR="9525" marT="9525" marB="0" anchor="ctr"/>
                </a:tc>
                <a:tc>
                  <a:txBody>
                    <a:bodyPr/>
                    <a:lstStyle/>
                    <a:p>
                      <a:pPr algn="ctr" fontAlgn="ctr"/>
                      <a:r>
                        <a:rPr lang="en-US" sz="1000" b="0" i="0" u="none" strike="noStrike" dirty="0">
                          <a:solidFill>
                            <a:srgbClr val="000000"/>
                          </a:solidFill>
                          <a:effectLst/>
                          <a:latin typeface="+mn-lt"/>
                        </a:rPr>
                        <a:t>2,058,422</a:t>
                      </a:r>
                    </a:p>
                  </a:txBody>
                  <a:tcPr marL="9525" marR="9525" marT="9525" marB="0" anchor="ctr"/>
                </a:tc>
                <a:tc>
                  <a:txBody>
                    <a:bodyPr/>
                    <a:lstStyle/>
                    <a:p>
                      <a:pPr algn="ctr" fontAlgn="ctr"/>
                      <a:r>
                        <a:rPr lang="en-US" sz="1000" b="0" i="0" u="none" strike="noStrike">
                          <a:solidFill>
                            <a:srgbClr val="000000"/>
                          </a:solidFill>
                          <a:effectLst/>
                          <a:latin typeface="+mn-lt"/>
                        </a:rPr>
                        <a:t>2,067,096</a:t>
                      </a:r>
                    </a:p>
                  </a:txBody>
                  <a:tcPr marL="9525" marR="9525" marT="9525" marB="0" anchor="ctr"/>
                </a:tc>
                <a:tc>
                  <a:txBody>
                    <a:bodyPr/>
                    <a:lstStyle/>
                    <a:p>
                      <a:pPr algn="ctr" fontAlgn="ctr"/>
                      <a:r>
                        <a:rPr lang="en-US" sz="1000" b="0" i="0" u="none" strike="noStrike">
                          <a:solidFill>
                            <a:srgbClr val="000000"/>
                          </a:solidFill>
                          <a:effectLst/>
                          <a:latin typeface="+mn-lt"/>
                        </a:rPr>
                        <a:t>2,077,844</a:t>
                      </a:r>
                    </a:p>
                  </a:txBody>
                  <a:tcPr marL="9525" marR="9525" marT="9525" marB="0" anchor="ctr"/>
                </a:tc>
                <a:tc>
                  <a:txBody>
                    <a:bodyPr/>
                    <a:lstStyle/>
                    <a:p>
                      <a:pPr algn="ctr" fontAlgn="ctr"/>
                      <a:r>
                        <a:rPr lang="en-US" sz="1000" b="0" i="0" u="none" strike="noStrike" dirty="0">
                          <a:solidFill>
                            <a:srgbClr val="000000"/>
                          </a:solidFill>
                          <a:effectLst/>
                          <a:latin typeface="+mn-lt"/>
                        </a:rPr>
                        <a:t>2,065,333</a:t>
                      </a:r>
                    </a:p>
                  </a:txBody>
                  <a:tcPr marL="9525" marR="9525" marT="9525" marB="0" anchor="ctr"/>
                </a:tc>
                <a:tc>
                  <a:txBody>
                    <a:bodyPr/>
                    <a:lstStyle/>
                    <a:p>
                      <a:pPr algn="ctr" fontAlgn="ctr"/>
                      <a:r>
                        <a:rPr lang="en-US" sz="1000" b="0" i="0" u="none" strike="noStrike">
                          <a:solidFill>
                            <a:srgbClr val="000000"/>
                          </a:solidFill>
                          <a:effectLst/>
                          <a:latin typeface="+mn-lt"/>
                        </a:rPr>
                        <a:t>2,062,883</a:t>
                      </a:r>
                    </a:p>
                  </a:txBody>
                  <a:tcPr marL="9525" marR="9525" marT="9525" marB="0" anchor="ctr"/>
                </a:tc>
                <a:tc>
                  <a:txBody>
                    <a:bodyPr/>
                    <a:lstStyle/>
                    <a:p>
                      <a:pPr algn="ctr" fontAlgn="ctr"/>
                      <a:r>
                        <a:rPr lang="en-US" sz="1000" b="0" i="0" u="none" strike="noStrike">
                          <a:solidFill>
                            <a:srgbClr val="000000"/>
                          </a:solidFill>
                          <a:effectLst/>
                          <a:latin typeface="+mn-lt"/>
                        </a:rPr>
                        <a:t>2,065,175</a:t>
                      </a:r>
                    </a:p>
                  </a:txBody>
                  <a:tcPr marL="9525" marR="9525" marT="9525" marB="0" anchor="ctr"/>
                </a:tc>
                <a:tc>
                  <a:txBody>
                    <a:bodyPr/>
                    <a:lstStyle/>
                    <a:p>
                      <a:pPr algn="ctr" fontAlgn="ctr"/>
                      <a:r>
                        <a:rPr lang="en-US" sz="1000" b="0" i="0" u="none" strike="noStrike" dirty="0">
                          <a:solidFill>
                            <a:srgbClr val="000000"/>
                          </a:solidFill>
                          <a:effectLst/>
                          <a:latin typeface="+mn-lt"/>
                        </a:rPr>
                        <a:t>2,073,023</a:t>
                      </a:r>
                    </a:p>
                  </a:txBody>
                  <a:tcPr marL="9525" marR="9525" marT="9525" marB="0" anchor="ctr"/>
                </a:tc>
                <a:tc>
                  <a:txBody>
                    <a:bodyPr/>
                    <a:lstStyle/>
                    <a:p>
                      <a:pPr algn="ctr" fontAlgn="ctr"/>
                      <a:r>
                        <a:rPr lang="en-US" sz="1000" b="0" i="0" u="none" strike="noStrike" dirty="0">
                          <a:solidFill>
                            <a:srgbClr val="000000"/>
                          </a:solidFill>
                          <a:effectLst/>
                          <a:latin typeface="+mn-lt"/>
                        </a:rPr>
                        <a:t>2,080,484</a:t>
                      </a:r>
                    </a:p>
                  </a:txBody>
                  <a:tcPr marL="9525" marR="9525" marT="9525" marB="0" anchor="ctr"/>
                </a:tc>
                <a:tc>
                  <a:txBody>
                    <a:bodyPr/>
                    <a:lstStyle/>
                    <a:p>
                      <a:pPr algn="ctr" fontAlgn="ctr"/>
                      <a:r>
                        <a:rPr lang="en-US" sz="1000" b="0" i="0" u="none" strike="noStrike" dirty="0">
                          <a:solidFill>
                            <a:srgbClr val="000000"/>
                          </a:solidFill>
                          <a:effectLst/>
                          <a:latin typeface="+mn-lt"/>
                        </a:rPr>
                        <a:t>2,091,911</a:t>
                      </a:r>
                    </a:p>
                  </a:txBody>
                  <a:tcPr marL="9525" marR="9525" marT="9525" marB="0" anchor="ctr"/>
                </a:tc>
                <a:tc>
                  <a:txBody>
                    <a:bodyPr/>
                    <a:lstStyle/>
                    <a:p>
                      <a:pPr algn="ctr" fontAlgn="ctr"/>
                      <a:r>
                        <a:rPr lang="en-US" sz="1000" b="0" i="0" u="none" strike="noStrike">
                          <a:solidFill>
                            <a:srgbClr val="000000"/>
                          </a:solidFill>
                          <a:effectLst/>
                          <a:latin typeface="+mn-lt"/>
                        </a:rPr>
                        <a:t>2,095,781</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a:solidFill>
                            <a:srgbClr val="000000"/>
                          </a:solidFill>
                          <a:effectLst/>
                          <a:latin typeface="+mn-lt"/>
                        </a:rPr>
                        <a:t>24.10</a:t>
                      </a:r>
                    </a:p>
                  </a:txBody>
                  <a:tcPr marL="9525" marR="9525" marT="9525" marB="0" anchor="ctr"/>
                </a:tc>
                <a:tc>
                  <a:txBody>
                    <a:bodyPr/>
                    <a:lstStyle/>
                    <a:p>
                      <a:pPr algn="ctr" fontAlgn="ctr"/>
                      <a:r>
                        <a:rPr lang="en-US" sz="1000" b="0" i="0" u="none" strike="noStrike">
                          <a:solidFill>
                            <a:srgbClr val="000000"/>
                          </a:solidFill>
                          <a:effectLst/>
                          <a:latin typeface="+mn-lt"/>
                        </a:rPr>
                        <a:t>24.20</a:t>
                      </a:r>
                    </a:p>
                  </a:txBody>
                  <a:tcPr marL="9525" marR="9525" marT="9525" marB="0" anchor="ctr"/>
                </a:tc>
                <a:tc>
                  <a:txBody>
                    <a:bodyPr/>
                    <a:lstStyle/>
                    <a:p>
                      <a:pPr algn="ctr" fontAlgn="ctr"/>
                      <a:r>
                        <a:rPr lang="en-US" sz="1000" b="0" i="0" u="none" strike="noStrike">
                          <a:solidFill>
                            <a:srgbClr val="000000"/>
                          </a:solidFill>
                          <a:effectLst/>
                          <a:latin typeface="+mn-lt"/>
                        </a:rPr>
                        <a:t>24.31</a:t>
                      </a:r>
                    </a:p>
                  </a:txBody>
                  <a:tcPr marL="9525" marR="9525" marT="9525" marB="0" anchor="ctr"/>
                </a:tc>
                <a:tc>
                  <a:txBody>
                    <a:bodyPr/>
                    <a:lstStyle/>
                    <a:p>
                      <a:pPr algn="ctr" fontAlgn="ctr"/>
                      <a:r>
                        <a:rPr lang="en-US" sz="1000" b="0" i="0" u="none" strike="noStrike">
                          <a:solidFill>
                            <a:srgbClr val="000000"/>
                          </a:solidFill>
                          <a:effectLst/>
                          <a:latin typeface="+mn-lt"/>
                        </a:rPr>
                        <a:t>24.39</a:t>
                      </a:r>
                    </a:p>
                  </a:txBody>
                  <a:tcPr marL="9525" marR="9525" marT="9525" marB="0" anchor="ctr"/>
                </a:tc>
                <a:tc>
                  <a:txBody>
                    <a:bodyPr/>
                    <a:lstStyle/>
                    <a:p>
                      <a:pPr algn="ctr" fontAlgn="ctr"/>
                      <a:r>
                        <a:rPr lang="en-US" sz="1000" b="0" i="0" u="none" strike="noStrike">
                          <a:solidFill>
                            <a:srgbClr val="000000"/>
                          </a:solidFill>
                          <a:effectLst/>
                          <a:latin typeface="+mn-lt"/>
                        </a:rPr>
                        <a:t>24.49</a:t>
                      </a:r>
                    </a:p>
                  </a:txBody>
                  <a:tcPr marL="9525" marR="9525" marT="9525" marB="0" anchor="ctr"/>
                </a:tc>
                <a:tc>
                  <a:txBody>
                    <a:bodyPr/>
                    <a:lstStyle/>
                    <a:p>
                      <a:pPr algn="ctr" fontAlgn="ctr"/>
                      <a:r>
                        <a:rPr lang="en-US" sz="1000" b="0" i="0" u="none" strike="noStrike">
                          <a:solidFill>
                            <a:srgbClr val="000000"/>
                          </a:solidFill>
                          <a:effectLst/>
                          <a:latin typeface="+mn-lt"/>
                        </a:rPr>
                        <a:t>24.31</a:t>
                      </a:r>
                    </a:p>
                  </a:txBody>
                  <a:tcPr marL="9525" marR="9525" marT="9525" marB="0" anchor="ctr"/>
                </a:tc>
                <a:tc>
                  <a:txBody>
                    <a:bodyPr/>
                    <a:lstStyle/>
                    <a:p>
                      <a:pPr algn="ctr" fontAlgn="ctr"/>
                      <a:r>
                        <a:rPr lang="en-US" sz="1000" b="0" i="0" u="none" strike="noStrike" dirty="0">
                          <a:solidFill>
                            <a:srgbClr val="000000"/>
                          </a:solidFill>
                          <a:effectLst/>
                          <a:latin typeface="+mn-lt"/>
                        </a:rPr>
                        <a:t>24.26</a:t>
                      </a:r>
                    </a:p>
                  </a:txBody>
                  <a:tcPr marL="9525" marR="9525" marT="9525" marB="0" anchor="ctr"/>
                </a:tc>
                <a:tc>
                  <a:txBody>
                    <a:bodyPr/>
                    <a:lstStyle/>
                    <a:p>
                      <a:pPr algn="ctr" fontAlgn="ctr"/>
                      <a:r>
                        <a:rPr lang="en-US" sz="1000" b="0" i="0" u="none" strike="noStrike">
                          <a:solidFill>
                            <a:srgbClr val="000000"/>
                          </a:solidFill>
                          <a:effectLst/>
                          <a:latin typeface="+mn-lt"/>
                        </a:rPr>
                        <a:t>24.26</a:t>
                      </a:r>
                    </a:p>
                  </a:txBody>
                  <a:tcPr marL="9525" marR="9525" marT="9525" marB="0" anchor="ctr"/>
                </a:tc>
                <a:tc>
                  <a:txBody>
                    <a:bodyPr/>
                    <a:lstStyle/>
                    <a:p>
                      <a:pPr algn="ctr" fontAlgn="ctr"/>
                      <a:r>
                        <a:rPr lang="en-US" sz="1000" b="0" i="0" u="none" strike="noStrike">
                          <a:solidFill>
                            <a:srgbClr val="000000"/>
                          </a:solidFill>
                          <a:effectLst/>
                          <a:latin typeface="+mn-lt"/>
                        </a:rPr>
                        <a:t>24.32</a:t>
                      </a:r>
                    </a:p>
                  </a:txBody>
                  <a:tcPr marL="9525" marR="9525" marT="9525" marB="0" anchor="ctr"/>
                </a:tc>
                <a:tc>
                  <a:txBody>
                    <a:bodyPr/>
                    <a:lstStyle/>
                    <a:p>
                      <a:pPr algn="ctr" fontAlgn="ctr"/>
                      <a:r>
                        <a:rPr lang="en-US" sz="1000" b="0" i="0" u="none" strike="noStrike" dirty="0">
                          <a:solidFill>
                            <a:srgbClr val="000000"/>
                          </a:solidFill>
                          <a:effectLst/>
                          <a:latin typeface="+mn-lt"/>
                        </a:rPr>
                        <a:t>24.39</a:t>
                      </a:r>
                    </a:p>
                  </a:txBody>
                  <a:tcPr marL="9525" marR="9525" marT="9525" marB="0" anchor="ctr"/>
                </a:tc>
                <a:tc>
                  <a:txBody>
                    <a:bodyPr/>
                    <a:lstStyle/>
                    <a:p>
                      <a:pPr algn="ctr" fontAlgn="ctr"/>
                      <a:r>
                        <a:rPr lang="en-US" sz="1000" b="0" i="0" u="none" strike="noStrike" dirty="0">
                          <a:solidFill>
                            <a:srgbClr val="000000"/>
                          </a:solidFill>
                          <a:effectLst/>
                          <a:latin typeface="+mn-lt"/>
                        </a:rPr>
                        <a:t>24.49</a:t>
                      </a:r>
                    </a:p>
                  </a:txBody>
                  <a:tcPr marL="9525" marR="9525" marT="9525" marB="0" anchor="ctr"/>
                </a:tc>
                <a:tc>
                  <a:txBody>
                    <a:bodyPr/>
                    <a:lstStyle/>
                    <a:p>
                      <a:pPr algn="ctr" fontAlgn="ctr"/>
                      <a:r>
                        <a:rPr lang="en-US" sz="1000" b="0" i="0" u="none" strike="noStrike" dirty="0">
                          <a:solidFill>
                            <a:srgbClr val="000000"/>
                          </a:solidFill>
                          <a:effectLst/>
                          <a:latin typeface="+mn-lt"/>
                        </a:rPr>
                        <a:t>24.51</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يناير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فبراير 2015</a:t>
                      </a:r>
                      <a:endParaRPr lang="en-US" sz="1000"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مارس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أبريل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مايو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يونيو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يوليو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أغسطس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سبتمبر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أكتوبر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نوفمبر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ديسمبر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16,806,229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16,930,823</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17,321,918</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17,627,912</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17,835,596</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17,186,707</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17,106,686</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17,197,214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17,383,566</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17,792,324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18,119,835</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17,942,560</a:t>
                      </a: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198.9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200.2</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204.6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208.0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210.2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202.3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201.2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202.0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204.0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208.5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212.2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209.9</a:t>
                      </a: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2,468,128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2,513,895</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2,562,737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2,623,047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2,650,154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2,674,235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2,681,256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2,701,259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2,713,594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2,764,953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2,815,666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2,802,859</a:t>
                      </a: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14,338,101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14,416,928</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14,759,181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15,004,865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15,185,442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14,512,472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14,425,430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14,495,955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14,669,972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15,027,371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15,304,169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15,139,701</a:t>
                      </a: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يناير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فبراير 2015</a:t>
                      </a:r>
                      <a:endParaRPr lang="en-US" sz="1000"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مارس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أبريل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مايو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يونيو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يوليو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أغسطس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سبتمبر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أكتوبر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AE" sz="1000" kern="1200" dirty="0">
                          <a:solidFill>
                            <a:schemeClr val="bg1"/>
                          </a:solidFill>
                          <a:effectLst/>
                          <a:latin typeface="+mn-lt"/>
                          <a:ea typeface="+mn-ea"/>
                          <a:cs typeface="+mn-cs"/>
                        </a:rPr>
                        <a:t>نوفمبر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AE" sz="1000" kern="1200" dirty="0">
                          <a:solidFill>
                            <a:schemeClr val="bg1"/>
                          </a:solidFill>
                          <a:effectLst/>
                          <a:latin typeface="+mn-lt"/>
                          <a:ea typeface="+mn-ea"/>
                          <a:cs typeface="+mn-cs"/>
                        </a:rPr>
                        <a:t>ديسمبر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1,149,331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1,160,353</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1,173,384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1,184,978</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1,196,034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1,192,780</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1,193,869</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1,203,103</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1,211,312</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1,222,276</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1,231,791</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1,235,312</a:t>
                      </a:r>
                    </a:p>
                  </a:txBody>
                  <a:tcPr marL="0" marR="0" marT="0" marB="0"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 عبر  الخط الهاتفي (3)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3,399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2,862</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2,929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2,715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2,421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2,417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2,025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1,812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1,752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1,552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1,390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1,254</a:t>
                      </a:r>
                    </a:p>
                  </a:txBody>
                  <a:tcPr marL="0" marR="0" marT="0" marB="0"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النطاق 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1,145,932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1,157,491</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1,170,455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1,182,263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1,193,613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1,190,363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1,191,844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1,201,291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1,209,560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1,220,724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1,230,401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1,234,058</a:t>
                      </a:r>
                    </a:p>
                  </a:txBody>
                  <a:tcPr marL="0" marR="0" marT="0" marB="0"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انترنت 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13.7</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14.43</a:t>
                      </a:r>
                    </a:p>
                  </a:txBody>
                  <a:tcPr marL="0" marR="0" marT="0" marB="0" anchor="ctr"/>
                </a:tc>
                <a:extLst>
                  <a:ext uri="{0D108BD9-81ED-4DB2-BD59-A6C34878D82A}">
                    <a16:rowId xmlns:a16="http://schemas.microsoft.com/office/drawing/2014/main" val="10012"/>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2015</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394253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2854821802"/>
              </p:ext>
            </p:extLst>
          </p:nvPr>
        </p:nvGraphicFramePr>
        <p:xfrm>
          <a:off x="225029" y="633556"/>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68553">
                  <a:extLst>
                    <a:ext uri="{9D8B030D-6E8A-4147-A177-3AD203B41FA5}">
                      <a16:colId xmlns:a16="http://schemas.microsoft.com/office/drawing/2014/main" val="20001"/>
                    </a:ext>
                  </a:extLst>
                </a:gridCol>
                <a:gridCol w="739164">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rtl="1">
                        <a:lnSpc>
                          <a:spcPct val="100000"/>
                        </a:lnSpc>
                        <a:spcBef>
                          <a:spcPts val="0"/>
                        </a:spcBef>
                        <a:spcAft>
                          <a:spcPts val="1000"/>
                        </a:spcAft>
                      </a:pPr>
                      <a:r>
                        <a:rPr lang="ar-SA" sz="1000" kern="1200" dirty="0">
                          <a:effectLst/>
                        </a:rPr>
                        <a:t>يناير 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nchor="ctr"/>
                </a:tc>
                <a:tc>
                  <a:txBody>
                    <a:bodyPr/>
                    <a:lstStyle/>
                    <a:p>
                      <a:pPr marL="0" marR="0" algn="ctr" rtl="1">
                        <a:lnSpc>
                          <a:spcPct val="100000"/>
                        </a:lnSpc>
                        <a:spcBef>
                          <a:spcPts val="0"/>
                        </a:spcBef>
                        <a:spcAft>
                          <a:spcPts val="0"/>
                        </a:spcAft>
                      </a:pPr>
                      <a:r>
                        <a:rPr lang="ar-SA" sz="1000" kern="1200" dirty="0">
                          <a:effectLst/>
                        </a:rPr>
                        <a:t>فبراير 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nchor="ctr"/>
                </a:tc>
                <a:tc>
                  <a:txBody>
                    <a:bodyPr/>
                    <a:lstStyle/>
                    <a:p>
                      <a:pPr marL="0" marR="0" algn="ctr" rtl="1">
                        <a:lnSpc>
                          <a:spcPct val="100000"/>
                        </a:lnSpc>
                        <a:spcBef>
                          <a:spcPts val="0"/>
                        </a:spcBef>
                        <a:spcAft>
                          <a:spcPts val="0"/>
                        </a:spcAft>
                      </a:pPr>
                      <a:r>
                        <a:rPr lang="ar-SA" sz="1000" kern="1200" dirty="0">
                          <a:effectLst/>
                        </a:rPr>
                        <a:t>مارس 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nchor="ctr"/>
                </a:tc>
                <a:tc>
                  <a:txBody>
                    <a:bodyPr/>
                    <a:lstStyle/>
                    <a:p>
                      <a:pPr marL="0" marR="0" algn="ctr" rtl="1">
                        <a:lnSpc>
                          <a:spcPct val="100000"/>
                        </a:lnSpc>
                        <a:spcBef>
                          <a:spcPts val="0"/>
                        </a:spcBef>
                        <a:spcAft>
                          <a:spcPts val="0"/>
                        </a:spcAft>
                      </a:pPr>
                      <a:r>
                        <a:rPr lang="ar-SA" sz="1000" kern="1200" dirty="0">
                          <a:effectLst/>
                        </a:rPr>
                        <a:t>أبريل 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nchor="ctr"/>
                </a:tc>
                <a:tc>
                  <a:txBody>
                    <a:bodyPr/>
                    <a:lstStyle/>
                    <a:p>
                      <a:pPr marL="0" marR="0" algn="ctr" rtl="1">
                        <a:lnSpc>
                          <a:spcPct val="100000"/>
                        </a:lnSpc>
                        <a:spcBef>
                          <a:spcPts val="0"/>
                        </a:spcBef>
                        <a:spcAft>
                          <a:spcPts val="0"/>
                        </a:spcAft>
                      </a:pPr>
                      <a:r>
                        <a:rPr lang="ar-SA" sz="1000" kern="1200" dirty="0">
                          <a:effectLst/>
                        </a:rPr>
                        <a:t>مايو 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nchor="ctr"/>
                </a:tc>
                <a:tc>
                  <a:txBody>
                    <a:bodyPr/>
                    <a:lstStyle/>
                    <a:p>
                      <a:pPr marL="0" marR="0" algn="ctr" defTabSz="914400" rtl="0" eaLnBrk="1" fontAlgn="ctr" latinLnBrk="0" hangingPunct="1">
                        <a:lnSpc>
                          <a:spcPct val="100000"/>
                        </a:lnSpc>
                        <a:spcBef>
                          <a:spcPts val="0"/>
                        </a:spcBef>
                        <a:spcAft>
                          <a:spcPts val="0"/>
                        </a:spcAft>
                      </a:pPr>
                      <a:r>
                        <a:rPr lang="ar-AE" sz="1000" kern="1200" dirty="0">
                          <a:effectLst/>
                        </a:rPr>
                        <a:t>يونيو 2015</a:t>
                      </a:r>
                      <a:endParaRPr lang="ar-AE" sz="1000" b="1" kern="1200" dirty="0">
                        <a:solidFill>
                          <a:schemeClr val="lt1"/>
                        </a:solidFill>
                        <a:effectLst/>
                        <a:latin typeface="+mn-lt"/>
                        <a:ea typeface="Times New Roman" panose="02020603050405020304" pitchFamily="18" charset="0"/>
                        <a:cs typeface="Arial" panose="020B0604020202020204" pitchFamily="34" charset="0"/>
                      </a:endParaRPr>
                    </a:p>
                  </a:txBody>
                  <a:tcPr marL="9525" marR="9525" marT="9525" marB="0" anchor="ctr"/>
                </a:tc>
                <a:tc>
                  <a:txBody>
                    <a:bodyPr/>
                    <a:lstStyle/>
                    <a:p>
                      <a:pPr marL="0" marR="0" algn="ctr" rtl="1">
                        <a:lnSpc>
                          <a:spcPct val="100000"/>
                        </a:lnSpc>
                        <a:spcBef>
                          <a:spcPts val="0"/>
                        </a:spcBef>
                        <a:spcAft>
                          <a:spcPts val="1000"/>
                        </a:spcAft>
                      </a:pPr>
                      <a:r>
                        <a:rPr lang="ar-SA" sz="1000" kern="1200" dirty="0">
                          <a:effectLst/>
                        </a:rPr>
                        <a:t>يوليو </a:t>
                      </a:r>
                      <a:r>
                        <a:rPr lang="en-US" sz="1000" kern="1200" dirty="0">
                          <a:effectLst/>
                        </a:rPr>
                        <a:t>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tc>
                <a:tc>
                  <a:txBody>
                    <a:bodyPr/>
                    <a:lstStyle/>
                    <a:p>
                      <a:pPr marL="0" marR="0" algn="ctr" rtl="1">
                        <a:lnSpc>
                          <a:spcPct val="100000"/>
                        </a:lnSpc>
                        <a:spcBef>
                          <a:spcPts val="0"/>
                        </a:spcBef>
                        <a:spcAft>
                          <a:spcPts val="1000"/>
                        </a:spcAft>
                      </a:pPr>
                      <a:r>
                        <a:rPr lang="ar-SA" sz="1000" kern="1200" dirty="0">
                          <a:effectLst/>
                        </a:rPr>
                        <a:t>أغسطس </a:t>
                      </a:r>
                      <a:r>
                        <a:rPr lang="en-US" sz="1000" kern="1200" dirty="0">
                          <a:effectLst/>
                        </a:rPr>
                        <a:t>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tc>
                <a:tc>
                  <a:txBody>
                    <a:bodyPr/>
                    <a:lstStyle/>
                    <a:p>
                      <a:pPr marL="0" marR="0" algn="ctr" rtl="1">
                        <a:lnSpc>
                          <a:spcPct val="100000"/>
                        </a:lnSpc>
                        <a:spcBef>
                          <a:spcPts val="0"/>
                        </a:spcBef>
                        <a:spcAft>
                          <a:spcPts val="1000"/>
                        </a:spcAft>
                      </a:pPr>
                      <a:r>
                        <a:rPr lang="ar-SA" sz="1000" kern="1200" dirty="0">
                          <a:effectLst/>
                        </a:rPr>
                        <a:t>سبتمبر </a:t>
                      </a:r>
                      <a:r>
                        <a:rPr lang="en-US" sz="1000" kern="1200" dirty="0">
                          <a:effectLst/>
                        </a:rPr>
                        <a:t>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tc>
                <a:tc>
                  <a:txBody>
                    <a:bodyPr/>
                    <a:lstStyle/>
                    <a:p>
                      <a:pPr marL="0" marR="0" algn="ctr" rtl="1">
                        <a:lnSpc>
                          <a:spcPct val="100000"/>
                        </a:lnSpc>
                        <a:spcBef>
                          <a:spcPts val="0"/>
                        </a:spcBef>
                        <a:spcAft>
                          <a:spcPts val="1000"/>
                        </a:spcAft>
                      </a:pPr>
                      <a:r>
                        <a:rPr lang="ar-SA" sz="1000" kern="1200" dirty="0">
                          <a:effectLst/>
                        </a:rPr>
                        <a:t>أكتوبر </a:t>
                      </a:r>
                      <a:r>
                        <a:rPr lang="en-US" sz="1000" kern="1200" dirty="0">
                          <a:effectLst/>
                        </a:rPr>
                        <a:t>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tc>
                <a:tc>
                  <a:txBody>
                    <a:bodyPr/>
                    <a:lstStyle/>
                    <a:p>
                      <a:pPr marL="0" marR="0" algn="ctr" rtl="1">
                        <a:lnSpc>
                          <a:spcPct val="100000"/>
                        </a:lnSpc>
                        <a:spcBef>
                          <a:spcPts val="0"/>
                        </a:spcBef>
                        <a:spcAft>
                          <a:spcPts val="1000"/>
                        </a:spcAft>
                      </a:pPr>
                      <a:r>
                        <a:rPr lang="ar-SA" sz="1000" kern="1200" dirty="0">
                          <a:effectLst/>
                        </a:rPr>
                        <a:t>نوفمبر </a:t>
                      </a:r>
                      <a:r>
                        <a:rPr lang="en-US" sz="1000" kern="1200" dirty="0">
                          <a:effectLst/>
                        </a:rPr>
                        <a:t>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tc>
                <a:tc>
                  <a:txBody>
                    <a:bodyPr/>
                    <a:lstStyle/>
                    <a:p>
                      <a:pPr marL="0" marR="0" algn="ctr" rtl="1">
                        <a:lnSpc>
                          <a:spcPct val="100000"/>
                        </a:lnSpc>
                        <a:spcBef>
                          <a:spcPts val="0"/>
                        </a:spcBef>
                        <a:spcAft>
                          <a:spcPts val="1000"/>
                        </a:spcAft>
                      </a:pPr>
                      <a:r>
                        <a:rPr lang="ar-SA" sz="1000" kern="1200" dirty="0">
                          <a:effectLst/>
                        </a:rPr>
                        <a:t>ديسمبر </a:t>
                      </a:r>
                      <a:r>
                        <a:rPr lang="en-US" sz="1000" kern="1200" dirty="0">
                          <a:effectLst/>
                        </a:rPr>
                        <a:t>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dirty="0">
                          <a:solidFill>
                            <a:srgbClr val="000000"/>
                          </a:solidFill>
                          <a:effectLst/>
                          <a:latin typeface="+mn-lt"/>
                        </a:rPr>
                        <a:t>2,090,021</a:t>
                      </a:r>
                    </a:p>
                  </a:txBody>
                  <a:tcPr marL="9525" marR="9525" marT="9525" marB="0" anchor="ctr"/>
                </a:tc>
                <a:tc>
                  <a:txBody>
                    <a:bodyPr/>
                    <a:lstStyle/>
                    <a:p>
                      <a:pPr algn="ctr" fontAlgn="ctr"/>
                      <a:r>
                        <a:rPr lang="en-US" sz="1000" b="0" i="0" u="none" strike="noStrike" dirty="0">
                          <a:solidFill>
                            <a:srgbClr val="000000"/>
                          </a:solidFill>
                          <a:effectLst/>
                          <a:latin typeface="+mn-lt"/>
                        </a:rPr>
                        <a:t>2,100,519</a:t>
                      </a:r>
                    </a:p>
                  </a:txBody>
                  <a:tcPr marL="9525" marR="9525" marT="9525" marB="0" anchor="ctr"/>
                </a:tc>
                <a:tc>
                  <a:txBody>
                    <a:bodyPr/>
                    <a:lstStyle/>
                    <a:p>
                      <a:pPr algn="ctr" fontAlgn="ctr"/>
                      <a:r>
                        <a:rPr lang="en-US" sz="1000" b="0" i="0" u="none" strike="noStrike" dirty="0">
                          <a:solidFill>
                            <a:srgbClr val="000000"/>
                          </a:solidFill>
                          <a:effectLst/>
                          <a:latin typeface="+mn-lt"/>
                        </a:rPr>
                        <a:t>2,111,309</a:t>
                      </a:r>
                    </a:p>
                  </a:txBody>
                  <a:tcPr marL="9525" marR="9525" marT="9525" marB="0" anchor="ctr"/>
                </a:tc>
                <a:tc>
                  <a:txBody>
                    <a:bodyPr/>
                    <a:lstStyle/>
                    <a:p>
                      <a:pPr algn="ctr" fontAlgn="ctr"/>
                      <a:r>
                        <a:rPr lang="en-US" sz="1000" b="0" i="0" u="none" strike="noStrike" dirty="0">
                          <a:solidFill>
                            <a:srgbClr val="000000"/>
                          </a:solidFill>
                          <a:effectLst/>
                          <a:latin typeface="+mn-lt"/>
                        </a:rPr>
                        <a:t>2,120,918</a:t>
                      </a:r>
                    </a:p>
                  </a:txBody>
                  <a:tcPr marL="9525" marR="9525" marT="9525" marB="0" anchor="ctr"/>
                </a:tc>
                <a:tc>
                  <a:txBody>
                    <a:bodyPr/>
                    <a:lstStyle/>
                    <a:p>
                      <a:pPr algn="ctr" fontAlgn="ctr"/>
                      <a:r>
                        <a:rPr lang="en-US" sz="1000" b="0" i="0" u="none" strike="noStrike">
                          <a:solidFill>
                            <a:srgbClr val="000000"/>
                          </a:solidFill>
                          <a:effectLst/>
                          <a:latin typeface="+mn-lt"/>
                        </a:rPr>
                        <a:t>2,125,332</a:t>
                      </a:r>
                    </a:p>
                  </a:txBody>
                  <a:tcPr marL="9525" marR="9525" marT="9525" marB="0" anchor="ctr"/>
                </a:tc>
                <a:tc>
                  <a:txBody>
                    <a:bodyPr/>
                    <a:lstStyle/>
                    <a:p>
                      <a:pPr algn="ctr" fontAlgn="ctr"/>
                      <a:r>
                        <a:rPr lang="en-US" sz="1000" b="0" i="0" u="none" strike="noStrike">
                          <a:solidFill>
                            <a:srgbClr val="000000"/>
                          </a:solidFill>
                          <a:effectLst/>
                          <a:latin typeface="+mn-lt"/>
                        </a:rPr>
                        <a:t>2,126,319</a:t>
                      </a:r>
                    </a:p>
                  </a:txBody>
                  <a:tcPr marL="9525" marR="9525" marT="9525" marB="0" anchor="ctr"/>
                </a:tc>
                <a:tc>
                  <a:txBody>
                    <a:bodyPr/>
                    <a:lstStyle/>
                    <a:p>
                      <a:pPr algn="ctr" fontAlgn="ctr"/>
                      <a:r>
                        <a:rPr lang="en-US" sz="1000" b="0" i="0" u="none" strike="noStrike" dirty="0">
                          <a:solidFill>
                            <a:srgbClr val="000000"/>
                          </a:solidFill>
                          <a:effectLst/>
                          <a:latin typeface="+mn-lt"/>
                        </a:rPr>
                        <a:t>2,118,917</a:t>
                      </a:r>
                    </a:p>
                  </a:txBody>
                  <a:tcPr marL="9525" marR="9525" marT="9525" marB="0" anchor="ctr"/>
                </a:tc>
                <a:tc>
                  <a:txBody>
                    <a:bodyPr/>
                    <a:lstStyle/>
                    <a:p>
                      <a:pPr algn="ctr" fontAlgn="ctr"/>
                      <a:r>
                        <a:rPr lang="en-US" sz="1000" b="0" i="0" u="none" strike="noStrike">
                          <a:solidFill>
                            <a:srgbClr val="000000"/>
                          </a:solidFill>
                          <a:effectLst/>
                          <a:latin typeface="+mn-lt"/>
                        </a:rPr>
                        <a:t>2,121,017</a:t>
                      </a:r>
                    </a:p>
                  </a:txBody>
                  <a:tcPr marL="9525" marR="9525" marT="9525" marB="0" anchor="ctr"/>
                </a:tc>
                <a:tc>
                  <a:txBody>
                    <a:bodyPr/>
                    <a:lstStyle/>
                    <a:p>
                      <a:pPr algn="ctr" fontAlgn="ctr"/>
                      <a:r>
                        <a:rPr lang="en-US" sz="1000" b="0" i="0" u="none" strike="noStrike">
                          <a:solidFill>
                            <a:srgbClr val="000000"/>
                          </a:solidFill>
                          <a:effectLst/>
                          <a:latin typeface="+mn-lt"/>
                        </a:rPr>
                        <a:t>1,979,498</a:t>
                      </a:r>
                    </a:p>
                  </a:txBody>
                  <a:tcPr marL="9525" marR="9525" marT="9525" marB="0" anchor="ctr"/>
                </a:tc>
                <a:tc>
                  <a:txBody>
                    <a:bodyPr/>
                    <a:lstStyle/>
                    <a:p>
                      <a:pPr algn="ctr" fontAlgn="ctr"/>
                      <a:r>
                        <a:rPr lang="en-US" sz="1000" b="0" i="0" u="none" strike="noStrike">
                          <a:solidFill>
                            <a:srgbClr val="000000"/>
                          </a:solidFill>
                          <a:effectLst/>
                          <a:latin typeface="+mn-lt"/>
                        </a:rPr>
                        <a:t>1,972,960</a:t>
                      </a:r>
                    </a:p>
                  </a:txBody>
                  <a:tcPr marL="9525" marR="9525" marT="9525" marB="0" anchor="ctr"/>
                </a:tc>
                <a:tc>
                  <a:txBody>
                    <a:bodyPr/>
                    <a:lstStyle/>
                    <a:p>
                      <a:pPr algn="ctr" fontAlgn="ctr"/>
                      <a:r>
                        <a:rPr lang="en-US" sz="1000" b="0" i="0" u="none" strike="noStrike">
                          <a:solidFill>
                            <a:srgbClr val="000000"/>
                          </a:solidFill>
                          <a:effectLst/>
                          <a:latin typeface="+mn-lt"/>
                        </a:rPr>
                        <a:t>1,970,762</a:t>
                      </a:r>
                    </a:p>
                  </a:txBody>
                  <a:tcPr marL="9525" marR="9525" marT="9525" marB="0" anchor="ctr"/>
                </a:tc>
                <a:tc>
                  <a:txBody>
                    <a:bodyPr/>
                    <a:lstStyle/>
                    <a:p>
                      <a:pPr algn="ctr" fontAlgn="ctr"/>
                      <a:r>
                        <a:rPr lang="en-US" sz="1000" b="0" i="0" u="none" strike="noStrike">
                          <a:solidFill>
                            <a:srgbClr val="000000"/>
                          </a:solidFill>
                          <a:effectLst/>
                          <a:latin typeface="+mn-lt"/>
                        </a:rPr>
                        <a:t>1,951,575</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dirty="0">
                          <a:solidFill>
                            <a:srgbClr val="000000"/>
                          </a:solidFill>
                          <a:effectLst/>
                          <a:latin typeface="+mn-lt"/>
                        </a:rPr>
                        <a:t>25.07</a:t>
                      </a:r>
                    </a:p>
                  </a:txBody>
                  <a:tcPr marL="9525" marR="9525" marT="9525" marB="0" anchor="ctr"/>
                </a:tc>
                <a:tc>
                  <a:txBody>
                    <a:bodyPr/>
                    <a:lstStyle/>
                    <a:p>
                      <a:pPr algn="ctr" fontAlgn="ctr"/>
                      <a:r>
                        <a:rPr lang="en-US" sz="1000" b="0" i="0" u="none" strike="noStrike">
                          <a:solidFill>
                            <a:srgbClr val="000000"/>
                          </a:solidFill>
                          <a:effectLst/>
                          <a:latin typeface="+mn-lt"/>
                        </a:rPr>
                        <a:t>25.16</a:t>
                      </a:r>
                    </a:p>
                  </a:txBody>
                  <a:tcPr marL="9525" marR="9525" marT="9525" marB="0" anchor="ctr"/>
                </a:tc>
                <a:tc>
                  <a:txBody>
                    <a:bodyPr/>
                    <a:lstStyle/>
                    <a:p>
                      <a:pPr algn="ctr" fontAlgn="ctr"/>
                      <a:r>
                        <a:rPr lang="en-US" sz="1000" b="0" i="0" u="none" strike="noStrike">
                          <a:solidFill>
                            <a:srgbClr val="000000"/>
                          </a:solidFill>
                          <a:effectLst/>
                          <a:latin typeface="+mn-lt"/>
                        </a:rPr>
                        <a:t>25.27</a:t>
                      </a:r>
                    </a:p>
                  </a:txBody>
                  <a:tcPr marL="9525" marR="9525" marT="9525" marB="0" anchor="ctr"/>
                </a:tc>
                <a:tc>
                  <a:txBody>
                    <a:bodyPr/>
                    <a:lstStyle/>
                    <a:p>
                      <a:pPr algn="ctr" fontAlgn="ctr"/>
                      <a:r>
                        <a:rPr lang="en-US" sz="1000" b="0" i="0" u="none" strike="noStrike" dirty="0">
                          <a:solidFill>
                            <a:srgbClr val="000000"/>
                          </a:solidFill>
                          <a:effectLst/>
                          <a:latin typeface="+mn-lt"/>
                        </a:rPr>
                        <a:t>25.35</a:t>
                      </a:r>
                    </a:p>
                  </a:txBody>
                  <a:tcPr marL="9525" marR="9525" marT="9525" marB="0" anchor="ctr"/>
                </a:tc>
                <a:tc>
                  <a:txBody>
                    <a:bodyPr/>
                    <a:lstStyle/>
                    <a:p>
                      <a:pPr algn="ctr" fontAlgn="ctr"/>
                      <a:r>
                        <a:rPr lang="en-US" sz="1000" b="0" i="0" u="none" strike="noStrike">
                          <a:solidFill>
                            <a:srgbClr val="000000"/>
                          </a:solidFill>
                          <a:effectLst/>
                          <a:latin typeface="+mn-lt"/>
                        </a:rPr>
                        <a:t>25.38</a:t>
                      </a:r>
                    </a:p>
                  </a:txBody>
                  <a:tcPr marL="9525" marR="9525" marT="9525" marB="0" anchor="ctr"/>
                </a:tc>
                <a:tc>
                  <a:txBody>
                    <a:bodyPr/>
                    <a:lstStyle/>
                    <a:p>
                      <a:pPr algn="ctr" fontAlgn="ctr"/>
                      <a:r>
                        <a:rPr lang="en-US" sz="1000" b="0" i="0" u="none" strike="noStrike" dirty="0">
                          <a:solidFill>
                            <a:srgbClr val="000000"/>
                          </a:solidFill>
                          <a:effectLst/>
                          <a:latin typeface="+mn-lt"/>
                        </a:rPr>
                        <a:t>25.36</a:t>
                      </a:r>
                    </a:p>
                  </a:txBody>
                  <a:tcPr marL="9525" marR="9525" marT="9525" marB="0" anchor="ctr"/>
                </a:tc>
                <a:tc>
                  <a:txBody>
                    <a:bodyPr/>
                    <a:lstStyle/>
                    <a:p>
                      <a:pPr algn="ctr" fontAlgn="ctr"/>
                      <a:r>
                        <a:rPr lang="en-US" sz="1000" b="0" i="0" u="none" strike="noStrike">
                          <a:solidFill>
                            <a:srgbClr val="000000"/>
                          </a:solidFill>
                          <a:effectLst/>
                          <a:latin typeface="+mn-lt"/>
                        </a:rPr>
                        <a:t>25.25</a:t>
                      </a:r>
                    </a:p>
                  </a:txBody>
                  <a:tcPr marL="9525" marR="9525" marT="9525" marB="0" anchor="ctr"/>
                </a:tc>
                <a:tc>
                  <a:txBody>
                    <a:bodyPr/>
                    <a:lstStyle/>
                    <a:p>
                      <a:pPr algn="ctr" fontAlgn="ctr"/>
                      <a:r>
                        <a:rPr lang="en-US" sz="1000" b="0" i="0" u="none" strike="noStrike" dirty="0">
                          <a:solidFill>
                            <a:srgbClr val="000000"/>
                          </a:solidFill>
                          <a:effectLst/>
                          <a:latin typeface="+mn-lt"/>
                        </a:rPr>
                        <a:t>25.24</a:t>
                      </a:r>
                    </a:p>
                  </a:txBody>
                  <a:tcPr marL="9525" marR="9525" marT="9525" marB="0" anchor="ctr"/>
                </a:tc>
                <a:tc>
                  <a:txBody>
                    <a:bodyPr/>
                    <a:lstStyle/>
                    <a:p>
                      <a:pPr algn="ctr" fontAlgn="ctr"/>
                      <a:r>
                        <a:rPr lang="en-US" sz="1000" b="0" i="0" u="none" strike="noStrike" dirty="0">
                          <a:solidFill>
                            <a:srgbClr val="000000"/>
                          </a:solidFill>
                          <a:effectLst/>
                          <a:latin typeface="+mn-lt"/>
                        </a:rPr>
                        <a:t>23.53</a:t>
                      </a:r>
                    </a:p>
                  </a:txBody>
                  <a:tcPr marL="9525" marR="9525" marT="9525" marB="0" anchor="ctr"/>
                </a:tc>
                <a:tc>
                  <a:txBody>
                    <a:bodyPr/>
                    <a:lstStyle/>
                    <a:p>
                      <a:pPr algn="ctr" fontAlgn="ctr"/>
                      <a:r>
                        <a:rPr lang="en-US" sz="1000" b="0" i="0" u="none" strike="noStrike" dirty="0">
                          <a:solidFill>
                            <a:srgbClr val="000000"/>
                          </a:solidFill>
                          <a:effectLst/>
                          <a:latin typeface="+mn-lt"/>
                        </a:rPr>
                        <a:t>23.43</a:t>
                      </a:r>
                    </a:p>
                  </a:txBody>
                  <a:tcPr marL="9525" marR="9525" marT="9525" marB="0" anchor="ctr"/>
                </a:tc>
                <a:tc>
                  <a:txBody>
                    <a:bodyPr/>
                    <a:lstStyle/>
                    <a:p>
                      <a:pPr algn="ctr" fontAlgn="ctr"/>
                      <a:r>
                        <a:rPr lang="en-US" sz="1000" b="0" i="0" u="none" strike="noStrike" dirty="0">
                          <a:solidFill>
                            <a:srgbClr val="000000"/>
                          </a:solidFill>
                          <a:effectLst/>
                          <a:latin typeface="+mn-lt"/>
                        </a:rPr>
                        <a:t>23.38</a:t>
                      </a:r>
                    </a:p>
                  </a:txBody>
                  <a:tcPr marL="9525" marR="9525" marT="9525" marB="0" anchor="ctr"/>
                </a:tc>
                <a:tc>
                  <a:txBody>
                    <a:bodyPr/>
                    <a:lstStyle/>
                    <a:p>
                      <a:pPr algn="ctr" fontAlgn="ctr"/>
                      <a:r>
                        <a:rPr lang="en-US" sz="1000" b="0" i="0" u="none" strike="noStrike" dirty="0">
                          <a:solidFill>
                            <a:srgbClr val="000000"/>
                          </a:solidFill>
                          <a:effectLst/>
                          <a:latin typeface="+mn-lt"/>
                        </a:rPr>
                        <a:t>23.12</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يناير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فبراير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مارس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أبريل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مايو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fontAlgn="ctr" latinLnBrk="0" hangingPunct="1">
                        <a:lnSpc>
                          <a:spcPct val="100000"/>
                        </a:lnSpc>
                        <a:spcBef>
                          <a:spcPts val="0"/>
                        </a:spcBef>
                        <a:spcAft>
                          <a:spcPts val="1000"/>
                        </a:spcAft>
                      </a:pPr>
                      <a:r>
                        <a:rPr lang="ar-AE" sz="1000" kern="1200" dirty="0">
                          <a:solidFill>
                            <a:schemeClr val="bg1"/>
                          </a:solidFill>
                          <a:effectLst/>
                        </a:rPr>
                        <a:t>يونيو 2015</a:t>
                      </a:r>
                      <a:endParaRPr lang="ar-AE"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يوليو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أغسطس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سبتمبر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أكتوبر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نوفمبر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ديسمبر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16,400,972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16,689,498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16,930,069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17,084,980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17,189,209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16,838,060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17,004,612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16,857,419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17,132,724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16,969,276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16,964,652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16,819,024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196.7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199.9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202.6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204.2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205.2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200.8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202.6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200.6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203.7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201.5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201.2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199.3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2,149,412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2,200,895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2,247,187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2,303,788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2,331,344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2,341,002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2,395,731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2,402,275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2,446,656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2,382,972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2,436,902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  2,470,470 </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14,251,560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14,488,603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14,682,882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14,781,192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14,857,865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14,497,058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14,608,881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14,455,144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14,686,068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14,586,304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14,527,750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14,348,554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يناير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فبراير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مارس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أبريل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مايو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AE" sz="1000" kern="1200" dirty="0">
                          <a:solidFill>
                            <a:schemeClr val="bg1"/>
                          </a:solidFill>
                          <a:effectLst/>
                        </a:rPr>
                        <a:t>يونيو 2015</a:t>
                      </a:r>
                      <a:endParaRPr lang="ar-AE"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يوليو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أغسطس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سبتمبر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أكتوبر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نوفمبر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ديسمبر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1,050,673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1,058,602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1,066,298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1,074,802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1,080,729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1,060,004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1,082,690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1,091,295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1,102,493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1,102,737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1,104,039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1,090,293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 عبر  الخط الهاتفي (3)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1,250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1,184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1,070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1,007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937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863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813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724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668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627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495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380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النطاق 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1,049,423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1,057,418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1,065,228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1,073,795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1,079,792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1,059,141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1,081,877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1,090,571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1,101,825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1,102,110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1,103,544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1,089,913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انترنت 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13.0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13.1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13.1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13.1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12.91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12"/>
                  </a:ext>
                </a:extLst>
              </a:tr>
            </a:tbl>
          </a:graphicData>
        </a:graphic>
      </p:graphicFrame>
      <p:sp>
        <p:nvSpPr>
          <p:cNvPr id="4" name="Rectangle 3"/>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2014</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555837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455660733"/>
              </p:ext>
            </p:extLst>
          </p:nvPr>
        </p:nvGraphicFramePr>
        <p:xfrm>
          <a:off x="233267" y="674748"/>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68553">
                  <a:extLst>
                    <a:ext uri="{9D8B030D-6E8A-4147-A177-3AD203B41FA5}">
                      <a16:colId xmlns:a16="http://schemas.microsoft.com/office/drawing/2014/main" val="20001"/>
                    </a:ext>
                  </a:extLst>
                </a:gridCol>
                <a:gridCol w="739164">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ar-SA" sz="1000" dirty="0">
                          <a:effectLst/>
                        </a:rPr>
                        <a:t>يناير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فبراير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مارس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أبريل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مايو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defTabSz="914400" rtl="0" eaLnBrk="1" fontAlgn="ctr" latinLnBrk="0" hangingPunct="1">
                        <a:lnSpc>
                          <a:spcPct val="100000"/>
                        </a:lnSpc>
                        <a:spcBef>
                          <a:spcPts val="0"/>
                        </a:spcBef>
                        <a:spcAft>
                          <a:spcPts val="0"/>
                        </a:spcAft>
                      </a:pPr>
                      <a:r>
                        <a:rPr lang="ar-AE" sz="1000" kern="1200" dirty="0">
                          <a:effectLst/>
                        </a:rPr>
                        <a:t>يونيو 2013</a:t>
                      </a:r>
                      <a:endParaRPr lang="ar-AE" sz="1000" b="1" kern="1200" dirty="0">
                        <a:solidFill>
                          <a:schemeClr val="lt1"/>
                        </a:solidFill>
                        <a:effectLst/>
                        <a:latin typeface="+mn-lt"/>
                        <a:ea typeface="Times New Roman" panose="02020603050405020304" pitchFamily="18" charset="0"/>
                        <a:cs typeface="Arial" panose="020B0604020202020204" pitchFamily="34" charset="0"/>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يوليو 2015</a:t>
                      </a:r>
                      <a:endParaRPr lang="ar-AE" sz="1000" kern="1200" dirty="0">
                        <a:solidFill>
                          <a:schemeClr val="dk1"/>
                        </a:solidFill>
                        <a:effectLst/>
                        <a:latin typeface="+mn-lt"/>
                        <a:ea typeface="+mn-ea"/>
                        <a:cs typeface="+mn-cs"/>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أغسطس</a:t>
                      </a:r>
                      <a:r>
                        <a:rPr lang="ar-AE" sz="1000" dirty="0">
                          <a:effectLst/>
                        </a:rPr>
                        <a:t>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AE" sz="1000" dirty="0">
                          <a:effectLst/>
                        </a:rPr>
                        <a:t>سبتمبر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أكتوبر</a:t>
                      </a:r>
                      <a:r>
                        <a:rPr lang="ar-AE" sz="1000" dirty="0">
                          <a:effectLst/>
                        </a:rPr>
                        <a:t> </a:t>
                      </a:r>
                      <a:r>
                        <a:rPr lang="en-US" sz="1000" dirty="0">
                          <a:effectLst/>
                        </a:rPr>
                        <a:t>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نوفمبر</a:t>
                      </a:r>
                      <a:r>
                        <a:rPr lang="ar-AE" sz="1000" dirty="0">
                          <a:effectLst/>
                        </a:rPr>
                        <a:t> </a:t>
                      </a:r>
                      <a:r>
                        <a:rPr lang="en-US" sz="1000" dirty="0">
                          <a:effectLst/>
                        </a:rPr>
                        <a:t>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ديسمبر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900" b="0" i="0" u="none" strike="noStrike" dirty="0">
                          <a:solidFill>
                            <a:srgbClr val="000000"/>
                          </a:solidFill>
                          <a:effectLst/>
                          <a:latin typeface="+mn-lt"/>
                        </a:rPr>
                        <a:t>1,979,998</a:t>
                      </a:r>
                    </a:p>
                  </a:txBody>
                  <a:tcPr marL="9525" marR="9525" marT="9525" marB="0" anchor="ctr"/>
                </a:tc>
                <a:tc>
                  <a:txBody>
                    <a:bodyPr/>
                    <a:lstStyle/>
                    <a:p>
                      <a:pPr algn="ctr" fontAlgn="ctr"/>
                      <a:r>
                        <a:rPr lang="en-US" sz="900" b="0" i="0" u="none" strike="noStrike" dirty="0">
                          <a:solidFill>
                            <a:srgbClr val="000000"/>
                          </a:solidFill>
                          <a:effectLst/>
                          <a:latin typeface="+mn-lt"/>
                        </a:rPr>
                        <a:t>1,994,540</a:t>
                      </a:r>
                    </a:p>
                  </a:txBody>
                  <a:tcPr marL="9525" marR="9525" marT="9525" marB="0" anchor="ctr"/>
                </a:tc>
                <a:tc>
                  <a:txBody>
                    <a:bodyPr/>
                    <a:lstStyle/>
                    <a:p>
                      <a:pPr algn="ctr" fontAlgn="ctr"/>
                      <a:r>
                        <a:rPr lang="en-US" sz="900" b="0" i="0" u="none" strike="noStrike" dirty="0">
                          <a:solidFill>
                            <a:srgbClr val="000000"/>
                          </a:solidFill>
                          <a:effectLst/>
                          <a:latin typeface="+mn-lt"/>
                        </a:rPr>
                        <a:t>2,008,691</a:t>
                      </a:r>
                    </a:p>
                  </a:txBody>
                  <a:tcPr marL="9525" marR="9525" marT="9525" marB="0" anchor="ctr"/>
                </a:tc>
                <a:tc>
                  <a:txBody>
                    <a:bodyPr/>
                    <a:lstStyle/>
                    <a:p>
                      <a:pPr algn="ctr" fontAlgn="ctr"/>
                      <a:r>
                        <a:rPr lang="en-US" sz="900" b="0" i="0" u="none" strike="noStrike">
                          <a:solidFill>
                            <a:srgbClr val="000000"/>
                          </a:solidFill>
                          <a:effectLst/>
                          <a:latin typeface="+mn-lt"/>
                        </a:rPr>
                        <a:t>2,025,293</a:t>
                      </a:r>
                    </a:p>
                  </a:txBody>
                  <a:tcPr marL="9525" marR="9525" marT="9525" marB="0" anchor="ctr"/>
                </a:tc>
                <a:tc>
                  <a:txBody>
                    <a:bodyPr/>
                    <a:lstStyle/>
                    <a:p>
                      <a:pPr algn="ctr" fontAlgn="ctr"/>
                      <a:r>
                        <a:rPr lang="en-US" sz="900" b="0" i="0" u="none" strike="noStrike">
                          <a:solidFill>
                            <a:srgbClr val="000000"/>
                          </a:solidFill>
                          <a:effectLst/>
                          <a:latin typeface="+mn-lt"/>
                        </a:rPr>
                        <a:t>1,906,275</a:t>
                      </a:r>
                    </a:p>
                  </a:txBody>
                  <a:tcPr marL="9525" marR="9525" marT="9525" marB="0" anchor="ctr"/>
                </a:tc>
                <a:tc>
                  <a:txBody>
                    <a:bodyPr/>
                    <a:lstStyle/>
                    <a:p>
                      <a:pPr algn="ctr" fontAlgn="ctr"/>
                      <a:r>
                        <a:rPr lang="en-US" sz="900" b="0" i="0" u="none" strike="noStrike" dirty="0">
                          <a:solidFill>
                            <a:srgbClr val="000000"/>
                          </a:solidFill>
                          <a:effectLst/>
                          <a:latin typeface="+mn-lt"/>
                        </a:rPr>
                        <a:t>1,914,776</a:t>
                      </a:r>
                    </a:p>
                  </a:txBody>
                  <a:tcPr marL="9525" marR="9525" marT="9525" marB="0" anchor="ctr"/>
                </a:tc>
                <a:tc>
                  <a:txBody>
                    <a:bodyPr/>
                    <a:lstStyle/>
                    <a:p>
                      <a:pPr algn="ctr" fontAlgn="ctr"/>
                      <a:r>
                        <a:rPr lang="en-US" sz="900" b="0" i="0" u="none" strike="noStrike">
                          <a:solidFill>
                            <a:srgbClr val="000000"/>
                          </a:solidFill>
                          <a:effectLst/>
                          <a:latin typeface="+mn-lt"/>
                        </a:rPr>
                        <a:t>1,923,569</a:t>
                      </a:r>
                    </a:p>
                  </a:txBody>
                  <a:tcPr marL="9525" marR="9525" marT="9525" marB="0" anchor="ctr"/>
                </a:tc>
                <a:tc>
                  <a:txBody>
                    <a:bodyPr/>
                    <a:lstStyle/>
                    <a:p>
                      <a:pPr algn="ctr" fontAlgn="ctr"/>
                      <a:r>
                        <a:rPr lang="en-US" sz="900" b="0" i="0" u="none" strike="noStrike" dirty="0">
                          <a:solidFill>
                            <a:srgbClr val="000000"/>
                          </a:solidFill>
                          <a:effectLst/>
                          <a:latin typeface="+mn-lt"/>
                        </a:rPr>
                        <a:t>2,060,802</a:t>
                      </a:r>
                    </a:p>
                  </a:txBody>
                  <a:tcPr marL="9525" marR="9525" marT="9525" marB="0" anchor="ctr"/>
                </a:tc>
                <a:tc>
                  <a:txBody>
                    <a:bodyPr/>
                    <a:lstStyle/>
                    <a:p>
                      <a:pPr algn="ctr" fontAlgn="ctr"/>
                      <a:r>
                        <a:rPr lang="en-US" sz="900" b="0" i="0" u="none" strike="noStrike" dirty="0">
                          <a:solidFill>
                            <a:srgbClr val="000000"/>
                          </a:solidFill>
                          <a:effectLst/>
                          <a:latin typeface="+mn-lt"/>
                        </a:rPr>
                        <a:t>1,937,018</a:t>
                      </a:r>
                    </a:p>
                  </a:txBody>
                  <a:tcPr marL="9525" marR="9525" marT="9525" marB="0" anchor="ctr"/>
                </a:tc>
                <a:tc>
                  <a:txBody>
                    <a:bodyPr/>
                    <a:lstStyle/>
                    <a:p>
                      <a:pPr algn="ctr" fontAlgn="ctr"/>
                      <a:r>
                        <a:rPr lang="en-US" sz="900" b="0" i="0" u="none" strike="noStrike" dirty="0">
                          <a:solidFill>
                            <a:srgbClr val="000000"/>
                          </a:solidFill>
                          <a:effectLst/>
                          <a:latin typeface="+mn-lt"/>
                        </a:rPr>
                        <a:t>1,943,941</a:t>
                      </a:r>
                    </a:p>
                  </a:txBody>
                  <a:tcPr marL="9525" marR="9525" marT="9525" marB="0" anchor="ctr"/>
                </a:tc>
                <a:tc>
                  <a:txBody>
                    <a:bodyPr/>
                    <a:lstStyle/>
                    <a:p>
                      <a:pPr algn="ctr" fontAlgn="ctr"/>
                      <a:r>
                        <a:rPr lang="en-US" sz="900" b="0" i="0" u="none" strike="noStrike">
                          <a:solidFill>
                            <a:srgbClr val="000000"/>
                          </a:solidFill>
                          <a:effectLst/>
                          <a:latin typeface="+mn-lt"/>
                        </a:rPr>
                        <a:t>1,943,711</a:t>
                      </a:r>
                    </a:p>
                  </a:txBody>
                  <a:tcPr marL="9525" marR="9525" marT="9525" marB="0" anchor="ctr"/>
                </a:tc>
                <a:tc>
                  <a:txBody>
                    <a:bodyPr/>
                    <a:lstStyle/>
                    <a:p>
                      <a:pPr algn="ctr" fontAlgn="ctr"/>
                      <a:r>
                        <a:rPr lang="en-US" sz="900" b="0" i="0" u="none" strike="noStrike">
                          <a:solidFill>
                            <a:srgbClr val="000000"/>
                          </a:solidFill>
                          <a:effectLst/>
                          <a:latin typeface="+mn-lt"/>
                        </a:rPr>
                        <a:t>2,086,015</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900" b="0" i="0" u="none" strike="noStrike">
                          <a:solidFill>
                            <a:srgbClr val="000000"/>
                          </a:solidFill>
                          <a:effectLst/>
                          <a:latin typeface="+mn-lt"/>
                        </a:rPr>
                        <a:t>24.07</a:t>
                      </a:r>
                    </a:p>
                  </a:txBody>
                  <a:tcPr marL="9525" marR="9525" marT="9525" marB="0" anchor="ctr"/>
                </a:tc>
                <a:tc>
                  <a:txBody>
                    <a:bodyPr/>
                    <a:lstStyle/>
                    <a:p>
                      <a:pPr algn="ctr" fontAlgn="ctr"/>
                      <a:r>
                        <a:rPr lang="en-US" sz="900" b="0" i="0" u="none" strike="noStrike">
                          <a:solidFill>
                            <a:srgbClr val="000000"/>
                          </a:solidFill>
                          <a:effectLst/>
                          <a:latin typeface="+mn-lt"/>
                        </a:rPr>
                        <a:t>24.21</a:t>
                      </a:r>
                    </a:p>
                  </a:txBody>
                  <a:tcPr marL="9525" marR="9525" marT="9525" marB="0" anchor="ctr"/>
                </a:tc>
                <a:tc>
                  <a:txBody>
                    <a:bodyPr/>
                    <a:lstStyle/>
                    <a:p>
                      <a:pPr algn="ctr" fontAlgn="ctr"/>
                      <a:r>
                        <a:rPr lang="en-US" sz="900" b="0" i="0" u="none" strike="noStrike">
                          <a:solidFill>
                            <a:srgbClr val="000000"/>
                          </a:solidFill>
                          <a:effectLst/>
                          <a:latin typeface="+mn-lt"/>
                        </a:rPr>
                        <a:t>24.36</a:t>
                      </a:r>
                    </a:p>
                  </a:txBody>
                  <a:tcPr marL="9525" marR="9525" marT="9525" marB="0" anchor="ctr"/>
                </a:tc>
                <a:tc>
                  <a:txBody>
                    <a:bodyPr/>
                    <a:lstStyle/>
                    <a:p>
                      <a:pPr algn="ctr" fontAlgn="ctr"/>
                      <a:r>
                        <a:rPr lang="en-US" sz="900" b="0" i="0" u="none" strike="noStrike">
                          <a:solidFill>
                            <a:srgbClr val="000000"/>
                          </a:solidFill>
                          <a:effectLst/>
                          <a:latin typeface="+mn-lt"/>
                        </a:rPr>
                        <a:t>24.53</a:t>
                      </a:r>
                    </a:p>
                  </a:txBody>
                  <a:tcPr marL="9525" marR="9525" marT="9525" marB="0" anchor="ctr"/>
                </a:tc>
                <a:tc>
                  <a:txBody>
                    <a:bodyPr/>
                    <a:lstStyle/>
                    <a:p>
                      <a:pPr algn="ctr" fontAlgn="ctr"/>
                      <a:r>
                        <a:rPr lang="en-US" sz="900" b="0" i="0" u="none" strike="noStrike">
                          <a:solidFill>
                            <a:srgbClr val="000000"/>
                          </a:solidFill>
                          <a:effectLst/>
                          <a:latin typeface="+mn-lt"/>
                        </a:rPr>
                        <a:t>23.07</a:t>
                      </a:r>
                    </a:p>
                  </a:txBody>
                  <a:tcPr marL="9525" marR="9525" marT="9525" marB="0" anchor="ctr"/>
                </a:tc>
                <a:tc>
                  <a:txBody>
                    <a:bodyPr/>
                    <a:lstStyle/>
                    <a:p>
                      <a:pPr algn="ctr" fontAlgn="ctr"/>
                      <a:r>
                        <a:rPr lang="en-US" sz="900" b="0" i="0" u="none" strike="noStrike">
                          <a:solidFill>
                            <a:srgbClr val="000000"/>
                          </a:solidFill>
                          <a:effectLst/>
                          <a:latin typeface="+mn-lt"/>
                        </a:rPr>
                        <a:t>23.14</a:t>
                      </a:r>
                    </a:p>
                  </a:txBody>
                  <a:tcPr marL="9525" marR="9525" marT="9525" marB="0" anchor="ctr"/>
                </a:tc>
                <a:tc>
                  <a:txBody>
                    <a:bodyPr/>
                    <a:lstStyle/>
                    <a:p>
                      <a:pPr algn="ctr" fontAlgn="ctr"/>
                      <a:r>
                        <a:rPr lang="en-US" sz="900" b="0" i="0" u="none" strike="noStrike">
                          <a:solidFill>
                            <a:srgbClr val="000000"/>
                          </a:solidFill>
                          <a:effectLst/>
                          <a:latin typeface="+mn-lt"/>
                        </a:rPr>
                        <a:t>23.22</a:t>
                      </a:r>
                    </a:p>
                  </a:txBody>
                  <a:tcPr marL="9525" marR="9525" marT="9525" marB="0" anchor="ctr"/>
                </a:tc>
                <a:tc>
                  <a:txBody>
                    <a:bodyPr/>
                    <a:lstStyle/>
                    <a:p>
                      <a:pPr algn="ctr" fontAlgn="ctr"/>
                      <a:r>
                        <a:rPr lang="en-US" sz="900" b="0" i="0" u="none" strike="noStrike">
                          <a:solidFill>
                            <a:srgbClr val="000000"/>
                          </a:solidFill>
                          <a:effectLst/>
                          <a:latin typeface="+mn-lt"/>
                        </a:rPr>
                        <a:t>24.70</a:t>
                      </a:r>
                    </a:p>
                  </a:txBody>
                  <a:tcPr marL="9525" marR="9525" marT="9525" marB="0" anchor="ctr"/>
                </a:tc>
                <a:tc>
                  <a:txBody>
                    <a:bodyPr/>
                    <a:lstStyle/>
                    <a:p>
                      <a:pPr algn="ctr" fontAlgn="ctr"/>
                      <a:r>
                        <a:rPr lang="en-US" sz="900" b="0" i="0" u="none" strike="noStrike">
                          <a:solidFill>
                            <a:srgbClr val="000000"/>
                          </a:solidFill>
                          <a:effectLst/>
                          <a:latin typeface="+mn-lt"/>
                        </a:rPr>
                        <a:t>23.33</a:t>
                      </a:r>
                    </a:p>
                  </a:txBody>
                  <a:tcPr marL="9525" marR="9525" marT="9525" marB="0" anchor="ctr"/>
                </a:tc>
                <a:tc>
                  <a:txBody>
                    <a:bodyPr/>
                    <a:lstStyle/>
                    <a:p>
                      <a:pPr algn="ctr" fontAlgn="ctr"/>
                      <a:r>
                        <a:rPr lang="en-US" sz="900" b="0" i="0" u="none" strike="noStrike">
                          <a:solidFill>
                            <a:srgbClr val="000000"/>
                          </a:solidFill>
                          <a:effectLst/>
                          <a:latin typeface="+mn-lt"/>
                        </a:rPr>
                        <a:t>23.39</a:t>
                      </a:r>
                    </a:p>
                  </a:txBody>
                  <a:tcPr marL="9525" marR="9525" marT="9525" marB="0" anchor="ctr"/>
                </a:tc>
                <a:tc>
                  <a:txBody>
                    <a:bodyPr/>
                    <a:lstStyle/>
                    <a:p>
                      <a:pPr algn="ctr" fontAlgn="ctr"/>
                      <a:r>
                        <a:rPr lang="en-US" sz="900" b="0" i="0" u="none" strike="noStrike" dirty="0">
                          <a:solidFill>
                            <a:srgbClr val="000000"/>
                          </a:solidFill>
                          <a:effectLst/>
                          <a:latin typeface="+mn-lt"/>
                        </a:rPr>
                        <a:t>23.36</a:t>
                      </a:r>
                    </a:p>
                  </a:txBody>
                  <a:tcPr marL="9525" marR="9525" marT="9525" marB="0" anchor="ctr"/>
                </a:tc>
                <a:tc>
                  <a:txBody>
                    <a:bodyPr/>
                    <a:lstStyle/>
                    <a:p>
                      <a:pPr algn="ctr" fontAlgn="ctr"/>
                      <a:r>
                        <a:rPr lang="en-US" sz="900" b="0" i="0" u="none" strike="noStrike" dirty="0">
                          <a:solidFill>
                            <a:srgbClr val="000000"/>
                          </a:solidFill>
                          <a:effectLst/>
                          <a:latin typeface="+mn-lt"/>
                        </a:rPr>
                        <a:t>25.05</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يناير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فبراير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مارس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أبريل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مايو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0" eaLnBrk="1" fontAlgn="ctr" latinLnBrk="0" hangingPunct="1">
                        <a:lnSpc>
                          <a:spcPct val="100000"/>
                        </a:lnSpc>
                        <a:spcBef>
                          <a:spcPts val="0"/>
                        </a:spcBef>
                        <a:spcAft>
                          <a:spcPts val="0"/>
                        </a:spcAft>
                      </a:pPr>
                      <a:r>
                        <a:rPr lang="ar-AE" sz="1000" kern="1200" dirty="0">
                          <a:solidFill>
                            <a:schemeClr val="bg1"/>
                          </a:solidFill>
                          <a:effectLst/>
                        </a:rPr>
                        <a:t>يونيو 2013</a:t>
                      </a:r>
                      <a:endParaRPr lang="ar-AE" sz="1000" b="1" kern="1200" dirty="0">
                        <a:solidFill>
                          <a:schemeClr val="bg1"/>
                        </a:solidFill>
                        <a:effectLst/>
                        <a:latin typeface="+mn-lt"/>
                        <a:ea typeface="Times New Roman" panose="02020603050405020304" pitchFamily="18" charset="0"/>
                        <a:cs typeface="+mn-cs"/>
                      </a:endParaRPr>
                    </a:p>
                  </a:txBody>
                  <a:tcPr marL="9525" marR="9525" marT="9525" marB="0" anchor="ctr">
                    <a:solidFill>
                      <a:schemeClr val="accent2"/>
                    </a:solidFill>
                  </a:tcPr>
                </a:tc>
                <a:tc>
                  <a:txBody>
                    <a:bodyPr/>
                    <a:lstStyle/>
                    <a:p>
                      <a:pPr marL="0" marR="0" algn="ctr" defTabSz="914400" rtl="1" eaLnBrk="1" fontAlgn="ctr" latinLnBrk="0" hangingPunct="1">
                        <a:lnSpc>
                          <a:spcPct val="115000"/>
                        </a:lnSpc>
                        <a:spcBef>
                          <a:spcPts val="0"/>
                        </a:spcBef>
                        <a:spcAft>
                          <a:spcPts val="0"/>
                        </a:spcAft>
                      </a:pPr>
                      <a:r>
                        <a:rPr lang="ar-AE" sz="1000" kern="1200" dirty="0">
                          <a:solidFill>
                            <a:schemeClr val="bg1"/>
                          </a:solidFill>
                          <a:effectLst/>
                        </a:rPr>
                        <a:t>يوليو 2015</a:t>
                      </a:r>
                      <a:endParaRPr lang="ar-AE"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أغسطس</a:t>
                      </a:r>
                      <a:r>
                        <a:rPr lang="ar-AE" sz="1000" kern="1200" dirty="0">
                          <a:solidFill>
                            <a:schemeClr val="bg1"/>
                          </a:solidFill>
                          <a:effectLst/>
                        </a:rPr>
                        <a:t>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AE" sz="1000" kern="1200" dirty="0">
                          <a:solidFill>
                            <a:schemeClr val="bg1"/>
                          </a:solidFill>
                          <a:effectLst/>
                        </a:rPr>
                        <a:t>سبتمبر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أكتوبر</a:t>
                      </a:r>
                      <a:r>
                        <a:rPr lang="ar-AE" sz="1000" kern="1200" dirty="0">
                          <a:solidFill>
                            <a:schemeClr val="bg1"/>
                          </a:solidFill>
                          <a:effectLst/>
                        </a:rPr>
                        <a:t> </a:t>
                      </a:r>
                      <a:r>
                        <a:rPr lang="en-US" sz="1000" kern="1200" dirty="0">
                          <a:solidFill>
                            <a:schemeClr val="bg1"/>
                          </a:solidFill>
                          <a:effectLst/>
                        </a:rPr>
                        <a:t>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نوفمبر</a:t>
                      </a:r>
                      <a:r>
                        <a:rPr lang="ar-AE" sz="1000" kern="1200" dirty="0">
                          <a:solidFill>
                            <a:schemeClr val="bg1"/>
                          </a:solidFill>
                          <a:effectLst/>
                        </a:rPr>
                        <a:t> </a:t>
                      </a:r>
                      <a:r>
                        <a:rPr lang="en-US" sz="1000" kern="1200" dirty="0">
                          <a:solidFill>
                            <a:schemeClr val="bg1"/>
                          </a:solidFill>
                          <a:effectLst/>
                        </a:rPr>
                        <a:t>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ديسمبر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14,012,787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14,147,287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14,147,287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14,321,169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14,619,505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14,949,937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14,930,471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15,129,432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15,471,466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15,673,475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15,871,459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16,063,547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170.3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171.8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171.8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173.7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176.9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180.7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180.3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182.5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186.4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188.6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190.8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192.9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1,748,989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1,765,947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1,765,947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1,802,107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1,849,707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1,891,624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1,938,966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1,960,201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2,000,361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2,034,163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2,077,453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2,110,784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12,263,798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12,381,340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12,381,340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12,519,062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12,769,798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13,058,313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12,991,505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13,169,231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13,471.105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13,639,312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13,794,006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13,952,763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يناير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فبراير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مارس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أبريل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مايو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0" eaLnBrk="1" fontAlgn="ctr" latinLnBrk="0" hangingPunct="1">
                        <a:lnSpc>
                          <a:spcPct val="100000"/>
                        </a:lnSpc>
                        <a:spcBef>
                          <a:spcPts val="0"/>
                        </a:spcBef>
                        <a:spcAft>
                          <a:spcPts val="0"/>
                        </a:spcAft>
                      </a:pPr>
                      <a:r>
                        <a:rPr lang="ar-AE" sz="1000" kern="1200" dirty="0">
                          <a:solidFill>
                            <a:schemeClr val="bg1"/>
                          </a:solidFill>
                          <a:effectLst/>
                        </a:rPr>
                        <a:t>يونيو 2013</a:t>
                      </a:r>
                      <a:endParaRPr lang="ar-AE" sz="1000" b="1" kern="1200" dirty="0">
                        <a:solidFill>
                          <a:schemeClr val="bg1"/>
                        </a:solidFill>
                        <a:effectLst/>
                        <a:latin typeface="+mn-lt"/>
                        <a:ea typeface="Times New Roman" panose="02020603050405020304" pitchFamily="18" charset="0"/>
                        <a:cs typeface="+mn-cs"/>
                      </a:endParaRPr>
                    </a:p>
                  </a:txBody>
                  <a:tcPr marL="9525" marR="9525" marT="9525" marB="0" anchor="ctr">
                    <a:solidFill>
                      <a:schemeClr val="accent2"/>
                    </a:solidFill>
                  </a:tcPr>
                </a:tc>
                <a:tc>
                  <a:txBody>
                    <a:bodyPr/>
                    <a:lstStyle/>
                    <a:p>
                      <a:pPr marL="0" marR="0" algn="ctr" defTabSz="914400" rtl="1" eaLnBrk="1" fontAlgn="ctr" latinLnBrk="0" hangingPunct="1">
                        <a:lnSpc>
                          <a:spcPct val="115000"/>
                        </a:lnSpc>
                        <a:spcBef>
                          <a:spcPts val="0"/>
                        </a:spcBef>
                        <a:spcAft>
                          <a:spcPts val="0"/>
                        </a:spcAft>
                      </a:pPr>
                      <a:r>
                        <a:rPr lang="ar-AE" sz="1000" kern="1200" dirty="0">
                          <a:solidFill>
                            <a:schemeClr val="bg1"/>
                          </a:solidFill>
                          <a:effectLst/>
                        </a:rPr>
                        <a:t>يوليو 2015</a:t>
                      </a:r>
                      <a:endParaRPr lang="ar-AE"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أغسطس</a:t>
                      </a:r>
                      <a:r>
                        <a:rPr lang="ar-AE" sz="1000" kern="1200" dirty="0">
                          <a:solidFill>
                            <a:schemeClr val="bg1"/>
                          </a:solidFill>
                          <a:effectLst/>
                        </a:rPr>
                        <a:t>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AE" sz="1000" kern="1200" dirty="0">
                          <a:solidFill>
                            <a:schemeClr val="bg1"/>
                          </a:solidFill>
                          <a:effectLst/>
                        </a:rPr>
                        <a:t>سبتمبر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أكتوبر</a:t>
                      </a:r>
                      <a:r>
                        <a:rPr lang="ar-AE" sz="1000" kern="1200" dirty="0">
                          <a:solidFill>
                            <a:schemeClr val="bg1"/>
                          </a:solidFill>
                          <a:effectLst/>
                        </a:rPr>
                        <a:t> </a:t>
                      </a:r>
                      <a:r>
                        <a:rPr lang="en-US" sz="1000" kern="1200" dirty="0">
                          <a:solidFill>
                            <a:schemeClr val="bg1"/>
                          </a:solidFill>
                          <a:effectLst/>
                        </a:rPr>
                        <a:t>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نوفمبر</a:t>
                      </a:r>
                      <a:r>
                        <a:rPr lang="ar-AE" sz="1000" kern="1200" dirty="0">
                          <a:solidFill>
                            <a:schemeClr val="bg1"/>
                          </a:solidFill>
                          <a:effectLst/>
                        </a:rPr>
                        <a:t> </a:t>
                      </a:r>
                      <a:r>
                        <a:rPr lang="en-US" sz="1000" kern="1200" dirty="0">
                          <a:solidFill>
                            <a:schemeClr val="bg1"/>
                          </a:solidFill>
                          <a:effectLst/>
                        </a:rPr>
                        <a:t>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ديسمبر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966,787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976,791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976,791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984,552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1,003,406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1,007,774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1,013,106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1,018,315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1,027,092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1,036,008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1,038,926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1,043,276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 عبر  الخط الهاتفي (3)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3,020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2,850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2,850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2,697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2,396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2,195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2,037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1,847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1,640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1,485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1,438 </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1,342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النطاق 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963,767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973,941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973,941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981,855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1,001,010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1,005,579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1,011,069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1,016,468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1,025,452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1,034,523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1,037,488 </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1,041,934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انترنت 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11.7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11.8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11.8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11.9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2"/>
                  </a:ext>
                </a:extLst>
              </a:tr>
            </a:tbl>
          </a:graphicData>
        </a:graphic>
      </p:graphicFrame>
      <p:sp>
        <p:nvSpPr>
          <p:cNvPr id="7" name="Rectangle 6"/>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2013</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162676870"/>
      </p:ext>
    </p:extLst>
  </p:cSld>
  <p:clrMapOvr>
    <a:masterClrMapping/>
  </p:clrMapOvr>
</p:sld>
</file>

<file path=ppt/theme/theme1.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575</TotalTime>
  <Words>3514</Words>
  <Application>Microsoft Office PowerPoint</Application>
  <PresentationFormat>Widescreen</PresentationFormat>
  <Paragraphs>1793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Al-Mohanad</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Waseem Alabadla</cp:lastModifiedBy>
  <cp:revision>30</cp:revision>
  <dcterms:created xsi:type="dcterms:W3CDTF">2016-04-07T05:05:08Z</dcterms:created>
  <dcterms:modified xsi:type="dcterms:W3CDTF">2021-05-24T10:57:00Z</dcterms:modified>
</cp:coreProperties>
</file>