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70" r:id="rId3"/>
    <p:sldId id="266" r:id="rId4"/>
    <p:sldId id="268" r:id="rId5"/>
    <p:sldId id="263" r:id="rId6"/>
    <p:sldId id="264" r:id="rId7"/>
    <p:sldId id="261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5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6A96C36-B0C7-49C1-A785-40F92BC8E5A6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8A2A548-DA52-4E15-B93F-240389081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72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0AD1B83-CC82-4790-AB05-D4BC1584AA3D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643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238E4-B8A8-47F4-98E9-B42E0825DD08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45826-B8F9-405B-A79A-9CE5845DC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9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1977E-2E29-4B61-82BA-E15A37369A1B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FCA9-B591-483A-B8BB-96CF5D9A9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4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DFCC8-92D7-4DCB-A783-65D93A41236B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097C-C517-466F-96B2-3298F23BE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3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7E93C-307B-427E-951D-EE4622BE579E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468A7-B864-47B8-A349-03065496B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87A5D-7CA9-49D9-A874-6B7C1294592C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12B3B-22C2-418E-81AE-A6EA4796B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1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9953E-91E1-4DAD-BB55-F834F046A44D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85C66-3EB5-4294-BE4B-0AE96E78B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0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44162-AF22-4125-A329-58F3E277B90C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075CD-61D6-4E79-B88A-DF393C31A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6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6AFCC-51D5-41DF-AFED-FDDACB10C949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B33C9-CED5-465D-B3B8-87F5170EF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1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5D8C5-FAB0-4FE7-A305-891CECC3F7B1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01AF3-E7EC-4A56-B52A-CA21A3F91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9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58709-E7C8-4CCC-9506-1C18C3508763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2A701-932B-48E7-8F66-BC063815C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14D59-C229-46E5-AF78-E94076F7254B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244A9-03B7-423A-B7C2-85A4F626C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8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B53DCD-0F83-41CE-891F-7971E5987AF6}" type="datetimeFigureOut">
              <a:rPr lang="en-US"/>
              <a:pPr>
                <a:defRPr/>
              </a:pPr>
              <a:t>24/05/2021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CBA950-DD75-4F74-8030-03F625FC8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0"/>
            <a:ext cx="1890712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233161"/>
              </p:ext>
            </p:extLst>
          </p:nvPr>
        </p:nvGraphicFramePr>
        <p:xfrm>
          <a:off x="201613" y="1062038"/>
          <a:ext cx="11443562" cy="480508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81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3395">
                  <a:extLst>
                    <a:ext uri="{9D8B030D-6E8A-4147-A177-3AD203B41FA5}">
                      <a16:colId xmlns:a16="http://schemas.microsoft.com/office/drawing/2014/main" val="3213453144"/>
                    </a:ext>
                  </a:extLst>
                </a:gridCol>
                <a:gridCol w="612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0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65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87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70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708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03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Jan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Feb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Mar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Apr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May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Jun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July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Aug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Sep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Oct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Nov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Dec 2021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338">
                <a:tc gridSpan="14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2,123,437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2,115,589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2,115,353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2,129,904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38">
                <a:tc gridSpan="14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16,935,011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16,999,889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17,075,188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 dirty="0">
                          <a:effectLst/>
                        </a:rPr>
                        <a:t>Mobile Suscriptions per 100 </a:t>
                      </a:r>
                      <a:r>
                        <a:rPr lang="en-US" sz="1000" u="none" strike="noStrike" dirty="0">
                          <a:effectLst/>
                        </a:rPr>
                        <a:t>inhabitants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187.2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187.8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188.5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3,664,604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3,707,464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3,735,880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13,270,407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13,292,425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13,339,308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338">
                <a:tc gridSpan="14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 Statistics </a:t>
                      </a:r>
                      <a:r>
                        <a:rPr lang="en-US" alt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[iii]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Subscribers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3,248,717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3,259,554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3,269,359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Dial-up subscribers[iii]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Broadband subscribers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3,248,717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3,259,554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3,269,359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Broadband Internet subscribers per 100 inhabitants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36.1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287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</a:t>
            </a:r>
            <a:r>
              <a:rPr lang="en-US" altLang="en-US" sz="800" dirty="0" err="1"/>
              <a:t>i</a:t>
            </a:r>
            <a:r>
              <a:rPr lang="en-US" altLang="en-US" sz="800" dirty="0"/>
              <a:t>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[iii] </a:t>
            </a:r>
            <a:r>
              <a:rPr lang="en-US" sz="800" dirty="0"/>
              <a:t>Includes active dial-up subscribers only.  “Active” is defined by any subscriber who has accessed their dial-up internet account in the preceding 90 days.</a:t>
            </a:r>
            <a:endParaRPr lang="en-US" altLang="en-US" sz="800" dirty="0"/>
          </a:p>
        </p:txBody>
      </p:sp>
      <p:sp>
        <p:nvSpPr>
          <p:cNvPr id="13" name="Rectangle 12"/>
          <p:cNvSpPr/>
          <p:nvPr/>
        </p:nvSpPr>
        <p:spPr>
          <a:xfrm>
            <a:off x="5416458" y="255841"/>
            <a:ext cx="806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951845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[iii] Includes active dial-up subscribers only.  “Active” is defined by any subscriber who has accessed their dial-up internet account in the preceding 90 days.</a:t>
            </a:r>
          </a:p>
        </p:txBody>
      </p:sp>
      <p:sp>
        <p:nvSpPr>
          <p:cNvPr id="5" name="Rectangle 4"/>
          <p:cNvSpPr/>
          <p:nvPr/>
        </p:nvSpPr>
        <p:spPr>
          <a:xfrm>
            <a:off x="5566259" y="59377"/>
            <a:ext cx="105948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A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201</a:t>
            </a: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654113"/>
              </p:ext>
            </p:extLst>
          </p:nvPr>
        </p:nvGraphicFramePr>
        <p:xfrm>
          <a:off x="98425" y="725488"/>
          <a:ext cx="11796712" cy="5584824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05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83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Statistics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Jan-12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Feb-12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Mar-12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Apr-12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May-12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Jun-12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Jul-12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Aug-12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Sep-12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Oct-12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Nov-12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Dec-12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</a:t>
                      </a:r>
                      <a:r>
                        <a:rPr lang="en-US" sz="1000" u="none" strike="noStrike" baseline="30000" dirty="0" err="1">
                          <a:effectLst/>
                        </a:rPr>
                        <a:t>i</a:t>
                      </a:r>
                      <a:r>
                        <a:rPr lang="en-US" sz="1000" u="none" strike="noStrike" baseline="30000" dirty="0">
                          <a:effectLst/>
                        </a:rPr>
                        <a:t>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1,841,893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1,862,373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1,880,725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1,892,671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1,901,877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1,904,756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1,910,296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1,916,571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1,927,407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1,941,320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1,952,211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1,967,486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Mobile Statistics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11,939,757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12,104,938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12,367,290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12,490,659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12,610,957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12,745,197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1,647,440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159.9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13,041,707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13,346,677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13,574,052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13,775,252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24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 dirty="0">
                          <a:effectLst/>
                        </a:rPr>
                        <a:t>Mobile Suscriptions per 100 </a:t>
                      </a:r>
                      <a:r>
                        <a:rPr lang="en-US" sz="1000" dirty="0">
                          <a:effectLst/>
                        </a:rPr>
                        <a:t>inhabitants</a:t>
                      </a:r>
                      <a:endParaRPr lang="fr-FR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149.1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150.8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153.8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154.9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156.1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157.4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158.4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159.2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159.9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163.3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165.7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167.8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1,393,893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1,411,456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1,454,782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1,484,961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1,508,033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1,523,863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1,544,284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1,561,274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1,647,440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1,678,832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1,702,172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1,715,103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10,545,864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10,693,482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10,912,508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11,005,698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11,102,924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11,221,334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11,312,024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11,392,453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11,394,267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11,667,845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11,871,880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12,060,149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Internet  Statistics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Internet Subscriptions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888,932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894,499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904,270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911,466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915,710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918,954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920,877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926,317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934,943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945,116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952,251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957,816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Dial-up Subscriptions  </a:t>
                      </a:r>
                      <a:r>
                        <a:rPr lang="en-US" sz="1000" u="none" strike="noStrike" baseline="30000" dirty="0">
                          <a:effectLst/>
                        </a:rPr>
                        <a:t>[iii]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6,968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5,891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5,757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5,255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4,981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4,650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4,359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3,992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3,757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3,589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2,550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2,828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Broadband Subscriptions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881,964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888,608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898,513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906,211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910,729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914,304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916,518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922,325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931,186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941,527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949,701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954,988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72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Broadband Internet Subscriptions per 100 inhabitants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940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65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[iii] Includes active dial-up subscribers only.  “Active” is defined by any subscriber who has accessed their dial-up internet account in the preceding 90 days.</a:t>
            </a:r>
          </a:p>
        </p:txBody>
      </p:sp>
      <p:sp>
        <p:nvSpPr>
          <p:cNvPr id="5" name="Rectangle 4"/>
          <p:cNvSpPr/>
          <p:nvPr/>
        </p:nvSpPr>
        <p:spPr>
          <a:xfrm>
            <a:off x="5566259" y="59377"/>
            <a:ext cx="105948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A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201</a:t>
            </a: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408431"/>
              </p:ext>
            </p:extLst>
          </p:nvPr>
        </p:nvGraphicFramePr>
        <p:xfrm>
          <a:off x="98425" y="725488"/>
          <a:ext cx="11796712" cy="5584824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05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83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Statistics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Jan-11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Feb-11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Mar-11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Apr-11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May-11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Jun-11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Jul-11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Aug-11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Sep-11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Oct-11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Nov-11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Dec-11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</a:t>
                      </a:r>
                      <a:r>
                        <a:rPr lang="en-US" sz="1000" u="none" strike="noStrike" baseline="30000" dirty="0" err="1">
                          <a:effectLst/>
                        </a:rPr>
                        <a:t>i</a:t>
                      </a:r>
                      <a:r>
                        <a:rPr lang="en-US" sz="1000" u="none" strike="noStrike" baseline="30000" dirty="0">
                          <a:effectLst/>
                        </a:rPr>
                        <a:t>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1,701,200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1,710,063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1,722,060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1,731,660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1,731,241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1,745,264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1,752,163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1,759,449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1,774,308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1,788,180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1,804,485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1,825,496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Mobile Statistics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11,053,369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11,155,247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11,066,525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11,086,804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11,152,455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11,179,767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11,120,466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11,168,308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11,261,768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11,409,524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11,540,040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11,727,401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24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 dirty="0">
                          <a:effectLst/>
                        </a:rPr>
                        <a:t>Mobile Suscriptions per 100 </a:t>
                      </a:r>
                      <a:r>
                        <a:rPr lang="en-US" sz="1000" dirty="0">
                          <a:effectLst/>
                        </a:rPr>
                        <a:t>inhabitants</a:t>
                      </a:r>
                      <a:endParaRPr lang="fr-FR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198.5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199.3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196.1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196.3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195.8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193.8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193.6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194.3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195.9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197.1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199.3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1,201,823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1,216,717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1,238,273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1,257,752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1,279,193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1,284,539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1,297,223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1,312,356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1,329,606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1,349,942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1,362,109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1,371,827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9,851,546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9,938,530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9,828,252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9,829,052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9,873,262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9,895,228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9,823,243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9,855,952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9,932,162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10,059,582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10,177,931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10,355,574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Internet  Statistics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Dec-11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Internet Subscriptions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1,369,260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1,368,569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1,366,770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1,358,464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1,351,048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1,340,883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1,335,396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1,329,675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1,332,837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1,337,592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1,335,587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1,324,059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Dial-up Subscriptions </a:t>
                      </a:r>
                      <a:r>
                        <a:rPr lang="en-US" sz="1000" u="none" strike="noStrike" baseline="30000" dirty="0">
                          <a:effectLst/>
                        </a:rPr>
                        <a:t>[iii]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573,079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564,598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553,364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540,793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528,493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515,729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505,612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497,489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490,579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483,575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472,268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453,915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3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Broadband Subscriptions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796,181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803,971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813,406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817,671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822,555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825,154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829,784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832,186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842,258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854,017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863,319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870,144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72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Broadband Internet Subscriptions per 100 inhabitants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14.3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14.4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14.5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14.5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14.5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14.5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14.5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14.4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14.5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14.7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14.7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14.8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3" marB="28573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043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65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0"/>
            <a:ext cx="1890712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93370"/>
              </p:ext>
            </p:extLst>
          </p:nvPr>
        </p:nvGraphicFramePr>
        <p:xfrm>
          <a:off x="201613" y="1062038"/>
          <a:ext cx="11443562" cy="480508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81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3395">
                  <a:extLst>
                    <a:ext uri="{9D8B030D-6E8A-4147-A177-3AD203B41FA5}">
                      <a16:colId xmlns:a16="http://schemas.microsoft.com/office/drawing/2014/main" val="3213453144"/>
                    </a:ext>
                  </a:extLst>
                </a:gridCol>
                <a:gridCol w="612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0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65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87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70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708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03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Jan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Feb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Mar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Apr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May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Jun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July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Aug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Sep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Oct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Nov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Dec 2020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338">
                <a:tc gridSpan="14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2,127,020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2,127,381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2,135,473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2,136,029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2,134,502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2,139,199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2,129,904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2,129,904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2,125,197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2,120,806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2,123,949 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127,946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2,128,408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23.76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23.79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127,946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38">
                <a:tc gridSpan="14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18,272,075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18,365,864</a:t>
                      </a:r>
                    </a:p>
                  </a:txBody>
                  <a:tcPr marL="60960" marR="60960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18,133,687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17,510,337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16,751,055</a:t>
                      </a: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16,319,782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16,479,866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16,685,140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16,716,502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16,716,782 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16,707,715 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16,820,680 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 dirty="0">
                          <a:effectLst/>
                        </a:rPr>
                        <a:t>Mobile Suscriptions per 100 </a:t>
                      </a:r>
                      <a:r>
                        <a:rPr lang="en-US" sz="1000" u="none" strike="noStrike" dirty="0">
                          <a:effectLst/>
                        </a:rPr>
                        <a:t>inhabitants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204.9</a:t>
                      </a:r>
                    </a:p>
                  </a:txBody>
                  <a:tcPr marL="60960" marR="60960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195.1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186.4</a:t>
                      </a: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181.5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3,652,512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3,680,000</a:t>
                      </a:r>
                    </a:p>
                  </a:txBody>
                  <a:tcPr marL="60960" marR="60960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3,694,952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3,667,345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3,613,793</a:t>
                      </a: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3,580,533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3,589,659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3,577,718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3,587,517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3,595,592 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3,619,595 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3,641,845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14,619,563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14,685,864</a:t>
                      </a:r>
                    </a:p>
                  </a:txBody>
                  <a:tcPr marL="60960" marR="60960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14,438,735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13,842,992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13,137,262</a:t>
                      </a: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12,739,249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12,890,207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13,107,422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13,128,985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13,121,190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13,088,120 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13,178,835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338">
                <a:tc gridSpan="14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 Statistics </a:t>
                      </a:r>
                      <a:r>
                        <a:rPr lang="en-US" alt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[iii]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Subscribers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3,045,086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3,038,289</a:t>
                      </a:r>
                    </a:p>
                  </a:txBody>
                  <a:tcPr marL="60960" marR="60960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3,043,935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3,006,642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2,996,766 </a:t>
                      </a: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3,020,378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3,001,839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2,996,174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2,968,409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2,964,901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2,981,202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2,980,166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Dial-up subscribers[iii]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0960" marR="60960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Broadband subscribers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3,044,526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3,036,249</a:t>
                      </a:r>
                    </a:p>
                  </a:txBody>
                  <a:tcPr marL="60960" marR="60960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3,043,935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3,004,204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2,992,143</a:t>
                      </a: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3,018,369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2,999,300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2,992,005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2,968,409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2,964,901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2,981,202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3,245,123.00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Broadband Internet subscribers per 100 inhabitants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</a:t>
                      </a:r>
                      <a:r>
                        <a:rPr lang="ar-SA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33.5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33.3</a:t>
                      </a: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35.91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287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</a:t>
            </a:r>
            <a:r>
              <a:rPr lang="en-US" altLang="en-US" sz="800" dirty="0" err="1"/>
              <a:t>i</a:t>
            </a:r>
            <a:r>
              <a:rPr lang="en-US" altLang="en-US" sz="800" dirty="0"/>
              <a:t>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[iii] </a:t>
            </a:r>
            <a:r>
              <a:rPr lang="en-US" sz="800" dirty="0"/>
              <a:t>Includes active dial-up subscribers only.  “Active” is defined by any subscriber who has accessed their dial-up internet account in the preceding 90 days.</a:t>
            </a:r>
            <a:endParaRPr lang="en-US" altLang="en-US" sz="800" dirty="0"/>
          </a:p>
        </p:txBody>
      </p:sp>
      <p:sp>
        <p:nvSpPr>
          <p:cNvPr id="13" name="Rectangle 12"/>
          <p:cNvSpPr/>
          <p:nvPr/>
        </p:nvSpPr>
        <p:spPr>
          <a:xfrm>
            <a:off x="5416458" y="255841"/>
            <a:ext cx="806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7436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0"/>
            <a:ext cx="1890712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155560"/>
              </p:ext>
            </p:extLst>
          </p:nvPr>
        </p:nvGraphicFramePr>
        <p:xfrm>
          <a:off x="201613" y="1062038"/>
          <a:ext cx="11618911" cy="480508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81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7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5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18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1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66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8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71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710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03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Jan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Feb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Mar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Apr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May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Jun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July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Aug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Sep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Oct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Nov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Dec 2019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2,114,459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2,112,210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2,118,404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2,116,939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2,117,100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2,114,551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2,110,673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2,111,381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2,115,700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2,117,957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2,120,692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2,123,529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19,320,544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19,269,480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19,181,248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18,999,237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18,765,044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18,520,992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18,337,758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18,261,961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18,137,577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18,166,931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18,178,323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18,278,817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 dirty="0">
                          <a:effectLst/>
                        </a:rPr>
                        <a:t>Mobile Suscriptions per 100 inhabitants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217.9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217.2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213.8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210.9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208.0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205.8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3,454,954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3,452,424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3,499,911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3,511,303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3,523,511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3,509,074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3,509,538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3,521,025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3,547,755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3,581,260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3,600,394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3,623,796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15,865,590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15,817,056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15,681,337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15,487,934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15,241,533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15,011,918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14,828,220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14,740,936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14,589,822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14,585,671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14,577,929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14,655,021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 Statistics </a:t>
                      </a:r>
                      <a:r>
                        <a:rPr lang="en-US" alt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[iii]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Subscribers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3,019,532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3,010,701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3,013,370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3,008,678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3,007,890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3,005,305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2,999,178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3,003,185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3,009,851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3,022,018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3,030,515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3,045,957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Dial-up subscribers[iii]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Broadband subscribers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3,019,532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3,010,701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3,013,370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3,008,678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3,007,890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3,005,305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2,999,178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3,003,185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3,009,851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3,022,018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3,030,515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3,045,957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Broadband Internet subscribers per 100 inhabitants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34.1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33.9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33.8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34.04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287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</a:t>
            </a:r>
            <a:r>
              <a:rPr lang="en-US" altLang="en-US" sz="800" dirty="0" err="1"/>
              <a:t>i</a:t>
            </a:r>
            <a:r>
              <a:rPr lang="en-US" altLang="en-US" sz="800" dirty="0"/>
              <a:t>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[iii] </a:t>
            </a:r>
            <a:r>
              <a:rPr lang="en-US" sz="800" dirty="0"/>
              <a:t>Includes active dial-up subscribers only.  “Active” is defined by any subscriber who has accessed their dial-up internet account in the preceding 90 days.</a:t>
            </a:r>
            <a:endParaRPr lang="en-US" altLang="en-US" sz="800" dirty="0"/>
          </a:p>
        </p:txBody>
      </p:sp>
      <p:sp>
        <p:nvSpPr>
          <p:cNvPr id="13" name="Rectangle 12"/>
          <p:cNvSpPr/>
          <p:nvPr/>
        </p:nvSpPr>
        <p:spPr>
          <a:xfrm>
            <a:off x="5416458" y="255841"/>
            <a:ext cx="806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2019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0"/>
            <a:ext cx="1890712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72410"/>
              </p:ext>
            </p:extLst>
          </p:nvPr>
        </p:nvGraphicFramePr>
        <p:xfrm>
          <a:off x="201613" y="1062038"/>
          <a:ext cx="11618911" cy="410033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81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7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5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18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1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66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8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71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710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03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Jan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Feb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Mar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Apr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May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Jun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July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Aug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Sep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Oct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Nov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Dec 2018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2,099,019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2,104,839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2,104,044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2,103,591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2,124,896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2,124,030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2,120,853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2,126,447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2,127,608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2,132,569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2,129,374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2,128,374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19,997,756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20,215,968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20,411,955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20,400,708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20,253,983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19,621,025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19,440,047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19,153,232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19,199,959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19,259,959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19,368,044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19,475,483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 dirty="0">
                          <a:effectLst/>
                        </a:rPr>
                        <a:t>Mobile Suscriptions per 100 inhabitants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227.8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230.1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231.8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219.8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3,298,347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3,325,973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3,347,508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3,354,031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3,362,933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3,381,218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3,407,865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3,419,272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3,441,256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3,451,778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3,463,305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3,460,320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16,699,409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16,889,995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17,064,447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17,046,677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16,891,050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16,239,807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16,032,182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15,733,960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15,758,703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15,808,181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15,904,739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16,015,163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 Statistics </a:t>
                      </a:r>
                      <a:r>
                        <a:rPr lang="en-US" alt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[iii]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Broadband Subscriptions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2,780,970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2,863,712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2,856,965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2,849,161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3,043,235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3,046,937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3,045,447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3,047,409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3,017,597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3,032,577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3,022,059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3,024,565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Broadband Internet Subscriptions per 100 inhabitants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31.680%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32.596%</a:t>
                      </a:r>
                    </a:p>
                  </a:txBody>
                  <a:tcPr marL="68577" marR="68577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32.492%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32.376%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34.553%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34.566%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34.521%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34.514%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34.148%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34.290%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34.142%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34.143%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287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</a:t>
            </a:r>
            <a:r>
              <a:rPr lang="en-US" altLang="en-US" sz="800" dirty="0" err="1"/>
              <a:t>i</a:t>
            </a:r>
            <a:r>
              <a:rPr lang="en-US" altLang="en-US" sz="800" dirty="0"/>
              <a:t>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/>
              <a:t>[iii] Revised Figures for Fixed Broadband.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84399" y="255841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A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201</a:t>
            </a: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0594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0"/>
            <a:ext cx="1890712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358504"/>
              </p:ext>
            </p:extLst>
          </p:nvPr>
        </p:nvGraphicFramePr>
        <p:xfrm>
          <a:off x="201613" y="1062038"/>
          <a:ext cx="11523663" cy="483711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81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2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1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665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88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71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71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03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Jan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Feb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Mar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Apr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May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Jun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July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Aug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Sep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Oct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Nov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Dec 2017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BD58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2,108,462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2,111,742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2,114,831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2,115,669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2,111,105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2,100,010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2,099,797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2,104,066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2,106,472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2,110,846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2,116,679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2,112,650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19,790,055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19,702,980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19,835,288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19,905,137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19,756,560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19,711,287 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19,752,473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19,916,809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19,670,498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19,689,914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19,691,478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19,790,055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 dirty="0">
                          <a:effectLst/>
                        </a:rPr>
                        <a:t>Mobile Suscriptions per 100 inhabitants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228.3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227.0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226.9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226.2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226.4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228.0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224.7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3,169,888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3,181,590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3,209,909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3,238,040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3,269,234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3,282,966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3,257,215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3,270,137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3,318,629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3,317,232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3,257,386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3,169,888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16,620,167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16,521,390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16,625,379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16,667,097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16,487,326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16,428,321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16,495,258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16,646,672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16,351,869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16,372,682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16,434,092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16,620,167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338">
                <a:tc gridSpan="1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 Statistics</a:t>
                      </a: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Internet Subscriptions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1,299,382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1,304,858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1,309,229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1,312,419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1,317,371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1,317,461 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1,315,631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1,323,262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1,332,155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1,339,343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1,348,844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1,299,382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Dial-up Subscriptions  </a:t>
                      </a:r>
                      <a:r>
                        <a:rPr lang="en-US" sz="1000" u="none" strike="noStrike" baseline="30000" dirty="0">
                          <a:effectLst/>
                        </a:rPr>
                        <a:t>[iii]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296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291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281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249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Broadband Subscriptions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1,299,086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1,304,567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1,308,939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1,312,134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1,317,090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1,317,192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1,315,382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1,323,032 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1,331,945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1,339,184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1,348,696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1,299,086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44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Broadband Internet Subscriptions per 100 inhabitants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15.1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15.1</a:t>
                      </a:r>
                    </a:p>
                  </a:txBody>
                  <a:tcPr marL="68582" marR="68582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15.1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15.1 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311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[iii] Includes active dial-up subscribers only.  “Active” is defined by any subscriber who has accessed their dial-up internet account in the preceding 90 days.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2414" y="255841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A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201</a:t>
            </a: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0"/>
            <a:ext cx="1890712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484334"/>
              </p:ext>
            </p:extLst>
          </p:nvPr>
        </p:nvGraphicFramePr>
        <p:xfrm>
          <a:off x="201613" y="1062038"/>
          <a:ext cx="11579225" cy="483744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73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71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03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Jan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Feb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Mar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Apr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May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Jun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July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Aug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Sep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Oct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Nov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Dec 2016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360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Fixed Statistics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2,104,934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2,107,744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2,108,913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2,111,310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2,112,139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2,116,157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2,114,325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2,122,361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2,128,576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2,136,238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2,142,179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2,108,210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360">
                <a:tc gridSpan="1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 Statistics</a:t>
                      </a: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18,276,409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18,590,788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18,828,338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19,099,868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19,248,272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19,133,341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19,159,991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19,077,592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19,350,439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19,608,289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19,687,286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19,905,093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 dirty="0">
                          <a:effectLst/>
                        </a:rPr>
                        <a:t>Mobile Suscriptions per 100 inhabitants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213.5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217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219.5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222.4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223.9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222.3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222.4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221.2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224.2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226.9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229.8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2,842,765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2,867,281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2,910,784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2,949,529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2,966,600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2,986,713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2,997,067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3,008,527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3,029,173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3,070,634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3,112,101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3,143,065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15,433,644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15,723,507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15,917,554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16,150,339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16,281,672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16,146,628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16,162,924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16,069,065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16,321,266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16,537,655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16,575,185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16,762,028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360">
                <a:tc gridSpan="1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 Statistics</a:t>
                      </a: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Internet Subscriptions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1,244,542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1,251,284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1,252,651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1,255,775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1,253,354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1,261,532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1,261,004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1,270,519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1,275,817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1,287,910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1,296,357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1,297,617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Dial-up Subscriptions  </a:t>
                      </a:r>
                      <a:r>
                        <a:rPr lang="en-US" sz="1000" u="none" strike="noStrike" baseline="30000" dirty="0">
                          <a:effectLst/>
                        </a:rPr>
                        <a:t>[iii]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1,370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1,149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750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348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499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473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504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421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390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378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350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Broadband Subscriptions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1,243,172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1,250,135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1,251,901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1,255,427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1,252,855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1,261,059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1,260,500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1,270,098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1,275,427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1,287,532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1,296,007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1,297,304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Broadband Internet Subscriptions per 100 inhabitants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14.5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14.6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14.6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14.6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14.6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14.7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>
                          <a:effectLst/>
                        </a:rPr>
                        <a:t>14.6</a:t>
                      </a:r>
                      <a:endParaRPr 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14.7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14.8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14.9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effectLst/>
                        </a:rPr>
                        <a:t>15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14.98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337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[iii] Includes active dial-up subscribers only.  “Active” is defined by any subscriber who has accessed their dial-up internet account in the preceding 90 days.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2414" y="255841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A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201</a:t>
            </a: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247639"/>
              </p:ext>
            </p:extLst>
          </p:nvPr>
        </p:nvGraphicFramePr>
        <p:xfrm>
          <a:off x="179388" y="666750"/>
          <a:ext cx="11591927" cy="5808665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652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67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31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Fixed Statistics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Jan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Feb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Mar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Apr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May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Jun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July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Aug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Sep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Oct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Nov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Dec 2015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763">
                <a:tc grid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Fixed Statistics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Number of  Fixed Lines</a:t>
                      </a:r>
                      <a:r>
                        <a:rPr lang="en-US" sz="1000" baseline="30000" dirty="0">
                          <a:effectLst/>
                        </a:rPr>
                        <a:t>[</a:t>
                      </a:r>
                      <a:r>
                        <a:rPr lang="en-US" sz="1000" baseline="30000" dirty="0" err="1">
                          <a:effectLst/>
                        </a:rPr>
                        <a:t>i</a:t>
                      </a:r>
                      <a:r>
                        <a:rPr lang="en-US" sz="1000" baseline="30000" dirty="0">
                          <a:effectLst/>
                        </a:rPr>
                        <a:t>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2,035,808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2,046,468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2,058,422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2,067,096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2,077,844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2,065,333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2,062,883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2,065,175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2,073,023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2,080,484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2,091,911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2,095,781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Fixed lines per 100 inhabitants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Mobile Statistics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8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Active Mobile Subscriptions</a:t>
                      </a:r>
                      <a:r>
                        <a:rPr lang="en-US" sz="1000" baseline="30000" dirty="0">
                          <a:effectLst/>
                        </a:rPr>
                        <a:t>[ii]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16,806,229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16,930,823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17,321,918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17,627,912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17,835,596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17,186,707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17,106,686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17,197,214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17,383,566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17,792,324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18,119,835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17,942,560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8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Mobile Subscriptions per 100 inhabitants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198.9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200.2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204.6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208.0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210.2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202.3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201.2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202.0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204.0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208.5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212.2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209.9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5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Post paid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2,468,128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2,513,895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2,562,737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2,623,047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2,650,154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2,674,235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2,681,256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2,701,259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2,713,594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2,764,953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2,815,666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2,802,859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48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Pre-paid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14,338,101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14,416,928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14,759,181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15,004,865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15,185,442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14,512,472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14,425,430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14,495,955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14,669,972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15,027,371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15,304,169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15,139,701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7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Internet  Statistics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5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Internet </a:t>
                      </a:r>
                      <a:r>
                        <a:rPr lang="en-US" sz="1000" u="none" strike="noStrike" dirty="0">
                          <a:effectLst/>
                        </a:rPr>
                        <a:t>Subscriptions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1,149,331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1,160,353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1,173,384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1,184,978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1,196,034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1,192,780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1,193,869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1,203,103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1,211,312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1,222,276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1,231,791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1,235,312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5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Dial-up </a:t>
                      </a:r>
                      <a:r>
                        <a:rPr lang="en-US" sz="1000" u="none" strike="noStrike" dirty="0">
                          <a:effectLst/>
                        </a:rPr>
                        <a:t>Subscriptions 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baseline="30000" dirty="0">
                          <a:effectLst/>
                        </a:rPr>
                        <a:t>[iii]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3,399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2,862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2,929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2,715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2,421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2,417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2,025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1,812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1,752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1,552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1,390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1,254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05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Broadband </a:t>
                      </a:r>
                      <a:r>
                        <a:rPr lang="en-US" sz="1000" u="none" strike="noStrike" dirty="0">
                          <a:effectLst/>
                        </a:rPr>
                        <a:t>Subscriptions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1,145,932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1,157,491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1,170,455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1,182,263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1,193,613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1,190,363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1,191,844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1,201,291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1,209,560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1,220,724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1,230,401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1,234,058</a:t>
                      </a:r>
                      <a:endParaRPr lang="en-US" sz="1200" b="0" i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049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Broadband Internet </a:t>
                      </a:r>
                      <a:r>
                        <a:rPr lang="en-US" sz="1000" u="none" strike="noStrike" dirty="0">
                          <a:effectLst/>
                        </a:rPr>
                        <a:t>Subscriptions </a:t>
                      </a:r>
                      <a:r>
                        <a:rPr lang="en-US" sz="1000" dirty="0">
                          <a:effectLst/>
                        </a:rPr>
                        <a:t>per 100 inhabitants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8" marR="68578" marT="952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13.6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13.7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13.8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13.9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14.1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952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14.0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14.0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14.1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14.2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14.3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14.4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14.43</a:t>
                      </a:r>
                      <a:endParaRPr lang="en-US" sz="1200" b="0" i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334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[iii] Includes active dial-up subscribers only.  “Active” is defined by any subscriber who has accessed their dial-up internet account in the preceding 90 days.</a:t>
            </a:r>
          </a:p>
        </p:txBody>
      </p:sp>
      <p:sp>
        <p:nvSpPr>
          <p:cNvPr id="5" name="Rectangle 4"/>
          <p:cNvSpPr/>
          <p:nvPr/>
        </p:nvSpPr>
        <p:spPr>
          <a:xfrm>
            <a:off x="5566259" y="59377"/>
            <a:ext cx="105948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A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2015</a:t>
            </a:r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33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113"/>
            <a:ext cx="12652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[iii] Includes active dial-up subscribers only.  “Active” is defined by any subscriber who has accessed their dial-up internet account in the preceding 90 days.</a:t>
            </a:r>
          </a:p>
        </p:txBody>
      </p:sp>
      <p:sp>
        <p:nvSpPr>
          <p:cNvPr id="5" name="Rectangle 4"/>
          <p:cNvSpPr/>
          <p:nvPr/>
        </p:nvSpPr>
        <p:spPr>
          <a:xfrm>
            <a:off x="5566259" y="59377"/>
            <a:ext cx="105948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A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201</a:t>
            </a: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558373"/>
              </p:ext>
            </p:extLst>
          </p:nvPr>
        </p:nvGraphicFramePr>
        <p:xfrm>
          <a:off x="139700" y="650875"/>
          <a:ext cx="11809412" cy="5643562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065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86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8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Statistics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Jan-14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Feb-14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Mar-14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Apr-14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May-14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Jun-14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Jul-14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Aug-14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Sep-14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Oct-14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Nov-14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Dec-14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</a:t>
                      </a:r>
                      <a:r>
                        <a:rPr lang="en-US" sz="1000" u="none" strike="noStrike" baseline="30000" dirty="0" err="1">
                          <a:effectLst/>
                        </a:rPr>
                        <a:t>i</a:t>
                      </a:r>
                      <a:r>
                        <a:rPr lang="en-US" sz="1000" u="none" strike="noStrike" baseline="30000" dirty="0">
                          <a:effectLst/>
                        </a:rPr>
                        <a:t>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2,090,021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2,100,519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2,111,309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2,120,918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2,125,332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2,126,319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2,118,917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2,121,017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1,979,498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1,972,960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1,970,762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1,951,575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Mobile Statistics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3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16,400,972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16,689,498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16,930,069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17,084,980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17,189,209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16,838,060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17,004,612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16,857,419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17,132,724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16,969,276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16,964,652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16,819,024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22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 dirty="0">
                          <a:effectLst/>
                        </a:rPr>
                        <a:t>Mobile Suscriptions per 100 </a:t>
                      </a:r>
                      <a:r>
                        <a:rPr lang="en-US" sz="1000" dirty="0">
                          <a:effectLst/>
                        </a:rPr>
                        <a:t>inhabitants</a:t>
                      </a:r>
                      <a:endParaRPr lang="fr-FR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196.7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199.9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202.6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204.2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205.2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200.8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202.6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200.6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203.7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201.2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199.3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3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2,149,412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2,200,895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2,247,187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2,303,788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2,331,344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2,341,002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2,395,731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2,402,275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2,446,656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2,382,972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2,436,902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2,470,470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14,251,560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14,488,603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14,682,882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14,781,192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14,857,865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14,497,058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14,608,881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14,455,144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14,686,068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14,586,304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14,527,750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14,348,554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3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Internet  Statistics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3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Internet Subscriptions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1,050,673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1,058,602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1,066,298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1,074,802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1,080,729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1,060,004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1,082,690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1,091,295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1,102,493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1,102,737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1,104,039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1,090,293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3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Dial-up Subscriptions </a:t>
                      </a:r>
                      <a:r>
                        <a:rPr lang="en-US" sz="1000" u="none" strike="noStrike" baseline="30000" dirty="0">
                          <a:effectLst/>
                        </a:rPr>
                        <a:t>[iii]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1,250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1,184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937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863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813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724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668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627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495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380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3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Broadband Subscriptions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1,049,423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1,057,418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1,065,228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1,073,795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1,079,792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1,059,141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1,081,877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1,090,571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1,101,825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1,102,110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1,103,544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1,089,913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7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Broadband Internet Subscriptions per 100 inhabitants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12.6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12.7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12.7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12.8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12.9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12.6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12.9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13.1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13.1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</a:rPr>
                        <a:t>13.1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</a:rPr>
                        <a:t>12.91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735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65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0" y="6396038"/>
            <a:ext cx="1163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[i] Includes ISDN Fixed Lines.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[ii] Includes active mobile subscriptions only.  “Active” is defined by any subscriber who has made or received a voice or video call in the preceding 90 days, or has sent an SMS or MMS during that period.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/>
              <a:t>[iii] Includes active dial-up subscribers only.  “Active” is defined by any subscriber who has accessed their dial-up internet account in the preceding 90 days.</a:t>
            </a:r>
          </a:p>
        </p:txBody>
      </p:sp>
      <p:sp>
        <p:nvSpPr>
          <p:cNvPr id="5" name="Rectangle 4"/>
          <p:cNvSpPr/>
          <p:nvPr/>
        </p:nvSpPr>
        <p:spPr>
          <a:xfrm>
            <a:off x="5566259" y="59377"/>
            <a:ext cx="105948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A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201</a:t>
            </a: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014548"/>
              </p:ext>
            </p:extLst>
          </p:nvPr>
        </p:nvGraphicFramePr>
        <p:xfrm>
          <a:off x="152400" y="666750"/>
          <a:ext cx="11796712" cy="5586417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05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86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84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Fixed Statistics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Jan-13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Feb-13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Mar-13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Apr-13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May-13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Jun-13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Jul-13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Aug-13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Sep-13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Oct-13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Nov-13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Dec-13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Number of  Fixed Lines</a:t>
                      </a:r>
                      <a:r>
                        <a:rPr lang="en-US" sz="1000" u="none" strike="noStrike" baseline="30000" dirty="0">
                          <a:effectLst/>
                        </a:rPr>
                        <a:t>[</a:t>
                      </a:r>
                      <a:r>
                        <a:rPr lang="en-US" sz="1000" u="none" strike="noStrike" baseline="30000" dirty="0" err="1">
                          <a:effectLst/>
                        </a:rPr>
                        <a:t>i</a:t>
                      </a:r>
                      <a:r>
                        <a:rPr lang="en-US" sz="1000" u="none" strike="noStrike" baseline="30000" dirty="0">
                          <a:effectLst/>
                        </a:rPr>
                        <a:t>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1,979,998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1,994,540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2,008,691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2,025,293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1,906,275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1,914,776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1,923,569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2,060,802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1,937,018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1,943,941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1,943,711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2,086,015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Fixed lines per 100 inhabitants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Mobile Statistics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Jan-12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Feb-12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Apr-12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May-12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Jun-12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Jul-12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Aug-12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Sep-12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Oct-12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Nov-12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Dec-12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Active Mobile Subscriptions</a:t>
                      </a:r>
                      <a:r>
                        <a:rPr lang="en-US" sz="1000" u="none" strike="noStrike" baseline="30000" dirty="0">
                          <a:effectLst/>
                        </a:rPr>
                        <a:t>[ii]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14,012,787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14,147,287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14,147,287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14,321,169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14,619,505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14,949,937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14,930,471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15,129,432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15,471,466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15,673,475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15,871,459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16,063,547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43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 dirty="0">
                          <a:effectLst/>
                        </a:rPr>
                        <a:t>Mobile Suscriptions per 100 </a:t>
                      </a:r>
                      <a:r>
                        <a:rPr lang="en-US" sz="1000" dirty="0">
                          <a:effectLst/>
                        </a:rPr>
                        <a:t>inhabitants</a:t>
                      </a:r>
                      <a:endParaRPr lang="fr-FR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170.3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171.8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171.8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173.7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176.9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180.7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180.3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182.5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186.4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188.6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190.8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192.9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Post paid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1,748,989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1,765,947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1,765,947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1,802,107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1,849,707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1,891,624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1,938,966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1,960,201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2,000,361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2,034,163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2,077,453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2,110,784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Pre-paid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12,263,798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12,381,340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12,381,340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12,519,062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12,769,798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13,058,313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12,991,505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13,169,231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13,471.105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13,639,312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13,794,006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13,952,763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Internet  Statistics</a:t>
                      </a:r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Internet Subscriptions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966,787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976,791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976,791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984,552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1,003,406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1,007,774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1,013,106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1,018,315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1,027,092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1,036,008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1,038,926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1,043,276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Dial-up Subscriptions </a:t>
                      </a:r>
                      <a:r>
                        <a:rPr lang="en-US" sz="1000" u="none" strike="noStrike" baseline="30000" dirty="0">
                          <a:effectLst/>
                        </a:rPr>
                        <a:t>[iii]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3,020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2,850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2,850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2,697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2,396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2,195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2,037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1,847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1,640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1,485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1,438 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1,342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Broadband Subscriptions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963,767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973,941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973,941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981,855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1,001,010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1,005,579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1,011,069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1,016,468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1,025,452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1,034,523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1,037,488 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1,041,934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74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Broadband Internet Subscriptions per 100 inhabitants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11.7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11.8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11.8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11.9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12.4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12.4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81" marB="28581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8371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65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7560</TotalTime>
  <Words>2971</Words>
  <Application>Microsoft Office PowerPoint</Application>
  <PresentationFormat>Widescreen</PresentationFormat>
  <Paragraphs>1638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Waseem Alabadla</cp:lastModifiedBy>
  <cp:revision>42</cp:revision>
  <dcterms:created xsi:type="dcterms:W3CDTF">2016-04-07T05:05:08Z</dcterms:created>
  <dcterms:modified xsi:type="dcterms:W3CDTF">2021-05-24T10:56:50Z</dcterms:modified>
</cp:coreProperties>
</file>